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a:p>
            <a:pPr indent="0" lvl="0" marL="0" rtl="0" algn="l">
              <a:spcBef>
                <a:spcPts val="0"/>
              </a:spcBef>
              <a:spcAft>
                <a:spcPts val="0"/>
              </a:spcAft>
              <a:buNone/>
            </a:pPr>
            <a:r>
              <a:rPr lang="en"/>
              <a:t>List </a:t>
            </a:r>
            <a:r>
              <a:rPr lang="en"/>
              <a:t>people by name and their relative role.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General notes:</a:t>
            </a:r>
            <a:endParaRPr/>
          </a:p>
          <a:p>
            <a:pPr indent="-298450" lvl="0" marL="457200" rtl="0" algn="l">
              <a:spcBef>
                <a:spcPts val="0"/>
              </a:spcBef>
              <a:spcAft>
                <a:spcPts val="0"/>
              </a:spcAft>
              <a:buSzPts val="1100"/>
              <a:buChar char="-"/>
            </a:pPr>
            <a:r>
              <a:rPr lang="en"/>
              <a:t>Lacks punch</a:t>
            </a:r>
            <a:endParaRPr/>
          </a:p>
          <a:p>
            <a:pPr indent="-298450" lvl="0" marL="457200" rtl="0" algn="l">
              <a:spcBef>
                <a:spcPts val="0"/>
              </a:spcBef>
              <a:spcAft>
                <a:spcPts val="0"/>
              </a:spcAft>
              <a:buSzPts val="1100"/>
              <a:buChar char="-"/>
            </a:pPr>
            <a:r>
              <a:rPr lang="en"/>
              <a:t>Break up final diagram into 11 parts with slides from Stoytchev’s stuff.</a:t>
            </a:r>
            <a:endParaRPr/>
          </a:p>
          <a:p>
            <a:pPr indent="-298450" lvl="0" marL="457200" rtl="0" algn="l">
              <a:spcBef>
                <a:spcPts val="0"/>
              </a:spcBef>
              <a:spcAft>
                <a:spcPts val="0"/>
              </a:spcAft>
              <a:buSzPts val="1100"/>
              <a:buChar char="-"/>
            </a:pPr>
            <a:r>
              <a:rPr b="1" lang="en"/>
              <a:t>Potentially include PONG video for slide 2.</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a2a4993985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a2a4993985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a2a499398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a2a499398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a2a4993985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a2a4993985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a323bc3f6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a323bc3f6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[Braxton]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323bc3f6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323bc3f6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[Braxton]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a2a499398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a2a499398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[Braxton]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a2a4993985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a2a4993985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[Braxton]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a2a4993985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a2a4993985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a1cfca45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a1cfca45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primary vision for this project is to be used as an extended teaching tool for CPR E 281 to better physically and visually represent the operations of the processor.  As seen with the Altera board, internal registers and calculations weren’t visible for students to view and the online simulator is pure software lacking a physical device to </a:t>
            </a:r>
            <a:r>
              <a:rPr lang="en"/>
              <a:t>tactilely interact upon.  Students would benefit greatly with a more detailed examination of the internal workings of the processor.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accomplish this vision, we need to discuss our requirements.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a2a4993985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a2a4993985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primary vision for this project is to be used as an extended teaching tool for CPR E 281 to better physically and visually represent the operations of the processor.  As seen with the Altera board, internal registers and calculations weren’t visible for students to view and the online simulator is pure software lacking a physical device to tactilely interact upon.  Students would benefit greatly with a more detailed examination of the internal workings of the processor.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accomplish this vision, we need to discuss our requirements.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a2a499398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a2a499398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Our project is a hardware implementation of the i281 CPU developed by Dr. Alexander Stoytchev for the CPR E 281, digital logic, class.  The overarching goal for the project, as declared by the project name, is to provide a physical hardware implementation of the i281 processor without the use of an Altera board, and further, any FPGA-based platform.  This implementation will make use of concepts from our classes about electronics circuit design, digital logic, and PCB design.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outline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a2a4993985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a2a4993985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primary vision for this project is to be used as an extended teaching tool for CPR E 281 to better physically and visually represent the operations of the processor.  As seen with the Altera board, internal registers and calculations weren’t visible for students to view and the online simulator is pure software lacking a physical device to tactilely interact upon.  Students would benefit greatly with a more detailed examination of the internal workings of the processor.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accomplish this vision, we need to discuss our requirements.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2a4993985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a2a4993985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primary vision for this project is to be used as an extended teaching tool for CPR E 281 to better physically and visually represent the operations of the processor.  As seen with the Altera board, internal registers and calculations weren’t visible for students to view and the online simulator is pure software lacking a physical device to tactilely interact upon.  Students would benefit greatly with a more detailed examination of the internal workings of the processor.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accomplish this vision, we need to discuss our requirements.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a2a4993985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a2a4993985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primary vision for this project is to be used as an extended teaching tool for CPR E 281 to better physically and visually represent the operations of the processor.  As seen with the Altera board, internal registers and calculations weren’t visible for students to view and the online simulator is pure software lacking a physical device to tactilely interact upon.  Students would benefit greatly with a more detailed examination of the internal workings of the processor.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accomplish this vision, we need to discuss our requirements.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8ecba1ae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98ecba1ae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[Braxton]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Might need to redo the notes below.  Whomever takes this section should verify.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Used as a teaching tool</a:t>
            </a:r>
            <a:endParaRPr/>
          </a:p>
          <a:p>
            <a:pPr indent="0" lvl="0" marL="0" rtl="0" algn="l">
              <a:spcBef>
                <a:spcPts val="0"/>
              </a:spcBef>
              <a:spcAft>
                <a:spcPts val="0"/>
              </a:spcAft>
              <a:buNone/>
            </a:pPr>
            <a:r>
              <a:rPr lang="en"/>
              <a:t>Use LEDs for visualization and learning</a:t>
            </a:r>
            <a:endParaRPr/>
          </a:p>
          <a:p>
            <a:pPr indent="0" lvl="0" marL="0" rtl="0" algn="l">
              <a:spcBef>
                <a:spcPts val="0"/>
              </a:spcBef>
              <a:spcAft>
                <a:spcPts val="0"/>
              </a:spcAft>
              <a:buNone/>
            </a:pPr>
            <a:r>
              <a:rPr lang="en"/>
              <a:t>Clock frequency can be run from 1 MHz all the way through single step</a:t>
            </a:r>
            <a:endParaRPr/>
          </a:p>
          <a:p>
            <a:pPr indent="0" lvl="0" marL="0" rtl="0" algn="l">
              <a:spcBef>
                <a:spcPts val="0"/>
              </a:spcBef>
              <a:spcAft>
                <a:spcPts val="0"/>
              </a:spcAft>
              <a:buNone/>
            </a:pPr>
            <a:r>
              <a:rPr lang="en"/>
              <a:t>Capable of running pong and other </a:t>
            </a:r>
            <a:r>
              <a:rPr lang="en"/>
              <a:t>programs</a:t>
            </a:r>
            <a:endParaRPr/>
          </a:p>
          <a:p>
            <a:pPr indent="0" lvl="0" marL="0" rtl="0" algn="l">
              <a:spcBef>
                <a:spcPts val="0"/>
              </a:spcBef>
              <a:spcAft>
                <a:spcPts val="0"/>
              </a:spcAft>
              <a:buNone/>
            </a:pPr>
            <a:r>
              <a:rPr lang="en"/>
              <a:t>Still have the i281 identity, similar to original verilog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a23b1026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a23b1026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[Braxton] Functional, </a:t>
            </a:r>
            <a:r>
              <a:rPr lang="en"/>
              <a:t>qualitative</a:t>
            </a:r>
            <a:r>
              <a:rPr lang="en"/>
              <a:t>, quantitative, and constraints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Were able to </a:t>
            </a:r>
            <a:r>
              <a:rPr lang="en"/>
              <a:t>separate</a:t>
            </a:r>
            <a:r>
              <a:rPr lang="en"/>
              <a:t> them and make them more concrete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2a499398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a2a499398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a2a4993985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a2a4993985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a323bc3f6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a323bc3f6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98ecba1ae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98ecba1ae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a:t>
            </a:r>
            <a:r>
              <a:rPr lang="en"/>
              <a:t>independent</a:t>
            </a:r>
            <a:r>
              <a:rPr lang="en"/>
              <a: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a:t>
            </a:r>
            <a:r>
              <a:rPr lang="en"/>
              <a:t>independent</a:t>
            </a:r>
            <a:r>
              <a:rPr lang="en"/>
              <a: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323bc3f6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a323bc3f6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a323bc3f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a323bc3f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Our project is a hardware implementation of the i281 CPU developed by Dr. Alexander Stoytchev for the CPR E 281, digital logic, class.  The overarching goal for the project, as declared by the project name, is to provide a physical hardware implementation of the i281 processor without the use of an Altera board, and further, any FPGA-based platform.  This implementation will make use of concepts from our classes about electronics circuit design, digital logic, and PCB design.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outline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a2a4993985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a2a4993985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a323bc3f6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a323bc3f6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a2a4993985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a2a4993985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a323bc3f6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a323bc3f6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a2a4993985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a2a4993985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a323bc3f6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a323bc3f6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a2a4993985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a2a4993985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a2a4993985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a2a4993985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a323bc3f6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a323bc3f6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2a4993985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a2a4993985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a2a499398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a2a499398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year after the deployment of the i281 CPU in class, a senior design team was tasked with developing an online simulator of the simulator.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a2b76046d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a2b76046d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 The biggest challenge that we must overcome as a group is figuring out how to turn the logical description of the i281 CPU into actual hardware. When designing for an FPGA, all of the gates can just be described and then automatically synthesized, but the process is a bit different for discrete hardware. Current draw, signal interference, and gate </a:t>
            </a:r>
            <a:r>
              <a:rPr lang="en"/>
              <a:t>propagation</a:t>
            </a:r>
            <a:r>
              <a:rPr lang="en"/>
              <a:t> delays must be taken into </a:t>
            </a:r>
            <a:r>
              <a:rPr lang="en"/>
              <a:t>account</a:t>
            </a:r>
            <a:r>
              <a:rPr lang="en"/>
              <a:t>. The IEEE-696 is an older standard, but it gives good insight on how to correctly  build a computer using discrete logic </a:t>
            </a:r>
            <a:r>
              <a:rPr lang="en"/>
              <a:t>gates</a:t>
            </a:r>
            <a:r>
              <a:rPr lang="en"/>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a243e47c06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a243e47c06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DROP MOST OF THE TEXT, but keep the scheme.  Place BEFORE the high-level final diagram to do the components.  Put ALL IMAGES IN CONTEXT.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part of our design process involves taking the conceptual </a:t>
            </a:r>
            <a:r>
              <a:rPr lang="en"/>
              <a:t>design</a:t>
            </a:r>
            <a:r>
              <a:rPr lang="en"/>
              <a:t> “sections” and turning them into discrete modules. To do this, each module is first drawn in KiCAD as an electrical schematic. Even though the </a:t>
            </a:r>
            <a:r>
              <a:rPr lang="en"/>
              <a:t>wiring doesn’t map directly to what will be made on the breadboards, it allows us to figure out what components are needed and roughly how they will interconnect.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a243e47c0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a243e47c0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 After the KiCAD schematic is done, it must be converted into a design that can be made on a breadboard. The major task here is to figure out where all of the components will physically be placed on the breadboards. External connectivity, easy of wiring, and understability all must be taken into account.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a2a4993985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a2a4993985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 After the KiCAD schematic is done, it must be converted into a design that can be made on a breadboard. The major task here is to figure out where all of the components will physically be placed on the breadboards. External connectivity, easy of wiring, and understability all must be taken into account.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a243e47c06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a243e47c06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 A step above </a:t>
            </a:r>
            <a:r>
              <a:rPr lang="en"/>
              <a:t>individual</a:t>
            </a:r>
            <a:r>
              <a:rPr lang="en"/>
              <a:t> modules is how all of the different modules combine to form the complete system. There are about 12 </a:t>
            </a:r>
            <a:r>
              <a:rPr lang="en"/>
              <a:t>distinct</a:t>
            </a:r>
            <a:r>
              <a:rPr lang="en"/>
              <a:t> modules that need to be constructed to </a:t>
            </a:r>
            <a:r>
              <a:rPr lang="en"/>
              <a:t>implement</a:t>
            </a:r>
            <a:r>
              <a:rPr lang="en"/>
              <a:t> the final design. Some of these modules, such as the </a:t>
            </a:r>
            <a:r>
              <a:rPr lang="en"/>
              <a:t>multiplexer, will need to be constructed multiple times.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a243e47c06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a243e47c06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DISCUSS THE RIBBON CABLES HERE.  (include a ribbon cable picture)</a:t>
            </a:r>
            <a:endParaRPr/>
          </a:p>
          <a:p>
            <a:pPr indent="0" lvl="0" marL="0" rtl="0" algn="l">
              <a:spcBef>
                <a:spcPts val="0"/>
              </a:spcBef>
              <a:spcAft>
                <a:spcPts val="0"/>
              </a:spcAft>
              <a:buNone/>
            </a:pPr>
            <a:r>
              <a:rPr lang="en"/>
              <a:t>Redo diagram, there is a bad crop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enough modules have been completed, the highest level of the system design can finally be </a:t>
            </a:r>
            <a:r>
              <a:rPr lang="en"/>
              <a:t>implemented</a:t>
            </a:r>
            <a:r>
              <a:rPr lang="en"/>
              <a:t>. All of the modules are designed to be interconnected in the same way that the </a:t>
            </a:r>
            <a:r>
              <a:rPr lang="en"/>
              <a:t>conceptual</a:t>
            </a:r>
            <a:r>
              <a:rPr lang="en"/>
              <a:t> </a:t>
            </a:r>
            <a:r>
              <a:rPr lang="en"/>
              <a:t>design</a:t>
            </a:r>
            <a:r>
              <a:rPr lang="en"/>
              <a:t> is laid out. This will result in a physical implementation that works nearly identically to the </a:t>
            </a:r>
            <a:r>
              <a:rPr lang="en"/>
              <a:t>conceptual</a:t>
            </a:r>
            <a:r>
              <a:rPr lang="en"/>
              <a:t> i281 </a:t>
            </a:r>
            <a:r>
              <a:rPr lang="en"/>
              <a:t>design</a:t>
            </a:r>
            <a:r>
              <a:rPr lang="en"/>
              <a:t> that is taught in CpRE 281.</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a1cfca455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a1cfca455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a1cfca455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a1cfca455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a323bc3f6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a323bc3f6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Put circles over a static image and relate to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a2a4993985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a2a4993985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Put circles over a static image and relate to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2a499398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a2a499398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Developed by a SD team back in Fall 2020 through Spring 2021</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98ecba1ae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98ecba1ae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Created on breadboards, each component needs to be manually wired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Complex design, Lots of parts in common with most processors like RAM/ROM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Constraints: Limited by the breadboards, Wiring Complexity, Teaching tool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 module </a:t>
            </a:r>
            <a:r>
              <a:rPr lang="en"/>
              <a:t>constructed</a:t>
            </a:r>
            <a:r>
              <a:rPr lang="en"/>
              <a:t> with obtainable parts</a:t>
            </a:r>
            <a:endParaRPr/>
          </a:p>
          <a:p>
            <a:pPr indent="0" lvl="0" marL="0" rtl="0" algn="l">
              <a:spcBef>
                <a:spcPts val="0"/>
              </a:spcBef>
              <a:spcAft>
                <a:spcPts val="0"/>
              </a:spcAft>
              <a:buNone/>
            </a:pPr>
            <a:r>
              <a:rPr lang="en"/>
              <a:t>We made sure every component had a use in the overarching design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reference requirements for obsolete parts and hardware design/constraints -&gt; flush out idea more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a2c4e001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a2c4e001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CPU</a:t>
            </a:r>
            <a:r>
              <a:rPr lang="en">
                <a:solidFill>
                  <a:schemeClr val="dk1"/>
                </a:solidFill>
              </a:rPr>
              <a:t> started completely emulated, online simulator available, Altera Board for Hardware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Bridge the gap between online and altera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Took from altera and Added our own ideas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Made minor adjustments along the way while designing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98ecba1ae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98ecba1ae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[Grant] -&gt; we order more chips than needed in the event that we get a dud chip, we burn one out during building/testing, or if we misplace/lose a chip. This </a:t>
            </a:r>
            <a:r>
              <a:rPr lang="en"/>
              <a:t>mitigates our risk because one of those events shouldn’t impact our schedule or build times.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RISK: Parts being damaged, dud parts, Breaking our parts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MITIGATION: ORDERED MORE PARTS AHEAD OF TIME TO AVOID ISSUE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Risk: Lots of components needed take weeks to arrive, possibly derailing the project’s schedule</a:t>
            </a:r>
            <a:endParaRPr/>
          </a:p>
          <a:p>
            <a:pPr indent="0" lvl="0" marL="0" rtl="0" algn="l">
              <a:spcBef>
                <a:spcPts val="0"/>
              </a:spcBef>
              <a:spcAft>
                <a:spcPts val="0"/>
              </a:spcAft>
              <a:buNone/>
            </a:pPr>
            <a:r>
              <a:rPr lang="en"/>
              <a:t>Mitigation</a:t>
            </a:r>
            <a:r>
              <a:rPr lang="en"/>
              <a:t>: Had shopping list that I would send to the ETG well in advance to ensure we would have everything when we needed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Risk: Human error and slow pace of the implementation</a:t>
            </a:r>
            <a:endParaRPr/>
          </a:p>
          <a:p>
            <a:pPr indent="0" lvl="0" marL="0" rtl="0" algn="l">
              <a:spcBef>
                <a:spcPts val="0"/>
              </a:spcBef>
              <a:spcAft>
                <a:spcPts val="0"/>
              </a:spcAft>
              <a:buNone/>
            </a:pPr>
            <a:r>
              <a:rPr lang="en"/>
              <a:t>Mitigation: Schematics were made prior to implementation to streamline the </a:t>
            </a:r>
            <a:r>
              <a:rPr lang="en"/>
              <a:t>process</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2b76046d9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a2b76046d9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[Logan] We planned our workload throughout the semesters with a gantt chart. The first semester has a focus on breadboards. This required us to start with understanding and adapting the design to a physical level. We used the simulated i218 as a the base through these stage. After getting the design worked out we started to working on building the breadboard protype, our second focus for the semester.</a:t>
            </a:r>
            <a:endParaRPr/>
          </a:p>
          <a:p>
            <a:pPr indent="0" lvl="0" marL="0" rtl="0" algn="l">
              <a:spcBef>
                <a:spcPts val="0"/>
              </a:spcBef>
              <a:spcAft>
                <a:spcPts val="0"/>
              </a:spcAft>
              <a:buNone/>
            </a:pPr>
            <a:r>
              <a:t/>
            </a:r>
            <a:endParaRPr/>
          </a:p>
          <a:p>
            <a:pPr indent="-317500" lvl="0" marL="457200" rtl="0" algn="l">
              <a:lnSpc>
                <a:spcPct val="115000"/>
              </a:lnSpc>
              <a:spcBef>
                <a:spcPts val="0"/>
              </a:spcBef>
              <a:spcAft>
                <a:spcPts val="0"/>
              </a:spcAft>
              <a:buClr>
                <a:srgbClr val="595959"/>
              </a:buClr>
              <a:buSzPts val="1400"/>
              <a:buChar char="●"/>
            </a:pPr>
            <a:r>
              <a:rPr b="1" lang="en" sz="1400">
                <a:solidFill>
                  <a:srgbClr val="595959"/>
                </a:solidFill>
              </a:rPr>
              <a:t>Two Metrics</a:t>
            </a:r>
            <a:endParaRPr b="1" sz="14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Design</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Breadboard (BB)</a:t>
            </a:r>
            <a:endParaRPr sz="1200">
              <a:solidFill>
                <a:srgbClr val="595959"/>
              </a:solidFill>
            </a:endParaRPr>
          </a:p>
          <a:p>
            <a:pPr indent="0" lvl="0" marL="0" rtl="0" algn="l">
              <a:lnSpc>
                <a:spcPct val="115000"/>
              </a:lnSpc>
              <a:spcBef>
                <a:spcPts val="1200"/>
              </a:spcBef>
              <a:spcAft>
                <a:spcPts val="0"/>
              </a:spcAft>
              <a:buNone/>
            </a:pPr>
            <a:r>
              <a:t/>
            </a:r>
            <a:endParaRPr sz="1400">
              <a:solidFill>
                <a:srgbClr val="595959"/>
              </a:solidFill>
            </a:endParaRPr>
          </a:p>
          <a:p>
            <a:pPr indent="-317500" lvl="0" marL="457200" rtl="0" algn="l">
              <a:lnSpc>
                <a:spcPct val="115000"/>
              </a:lnSpc>
              <a:spcBef>
                <a:spcPts val="1200"/>
              </a:spcBef>
              <a:spcAft>
                <a:spcPts val="0"/>
              </a:spcAft>
              <a:buClr>
                <a:srgbClr val="595959"/>
              </a:buClr>
              <a:buSzPts val="1400"/>
              <a:buChar char="●"/>
            </a:pPr>
            <a:r>
              <a:rPr b="1" lang="en" sz="1400">
                <a:solidFill>
                  <a:srgbClr val="595959"/>
                </a:solidFill>
              </a:rPr>
              <a:t>Two Milestones</a:t>
            </a:r>
            <a:endParaRPr b="1" sz="14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Hardware Level Design</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Breadboard Implementation</a:t>
            </a:r>
            <a:endParaRPr sz="1200">
              <a:solidFill>
                <a:srgbClr val="595959"/>
              </a:solidFill>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a2b76046d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a2b76046d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[Logan] We planned our workload throughout the semesters with a gantt chart. The first semester has a focus on breadboards. This required us to start with understanding and adapting the design to a physical level. We used the simulated i218 as a the base through these stage. After getting the design worked out we started to working on building the breadboard protype, our second focus for the semester.</a:t>
            </a:r>
            <a:endParaRPr/>
          </a:p>
          <a:p>
            <a:pPr indent="0" lvl="0" marL="0" rtl="0" algn="l">
              <a:spcBef>
                <a:spcPts val="0"/>
              </a:spcBef>
              <a:spcAft>
                <a:spcPts val="0"/>
              </a:spcAft>
              <a:buNone/>
            </a:pPr>
            <a:r>
              <a:t/>
            </a:r>
            <a:endParaRPr/>
          </a:p>
          <a:p>
            <a:pPr indent="-317500" lvl="0" marL="457200" rtl="0" algn="l">
              <a:lnSpc>
                <a:spcPct val="115000"/>
              </a:lnSpc>
              <a:spcBef>
                <a:spcPts val="0"/>
              </a:spcBef>
              <a:spcAft>
                <a:spcPts val="0"/>
              </a:spcAft>
              <a:buClr>
                <a:srgbClr val="595959"/>
              </a:buClr>
              <a:buSzPts val="1400"/>
              <a:buChar char="●"/>
            </a:pPr>
            <a:r>
              <a:rPr b="1" lang="en" sz="1400">
                <a:solidFill>
                  <a:srgbClr val="595959"/>
                </a:solidFill>
              </a:rPr>
              <a:t>Two Metrics</a:t>
            </a:r>
            <a:endParaRPr b="1" sz="14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Design</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Breadboard (BB)</a:t>
            </a:r>
            <a:endParaRPr sz="1200">
              <a:solidFill>
                <a:srgbClr val="595959"/>
              </a:solidFill>
            </a:endParaRPr>
          </a:p>
          <a:p>
            <a:pPr indent="0" lvl="0" marL="0" rtl="0" algn="l">
              <a:lnSpc>
                <a:spcPct val="115000"/>
              </a:lnSpc>
              <a:spcBef>
                <a:spcPts val="1200"/>
              </a:spcBef>
              <a:spcAft>
                <a:spcPts val="0"/>
              </a:spcAft>
              <a:buNone/>
            </a:pPr>
            <a:r>
              <a:t/>
            </a:r>
            <a:endParaRPr sz="1400">
              <a:solidFill>
                <a:srgbClr val="595959"/>
              </a:solidFill>
            </a:endParaRPr>
          </a:p>
          <a:p>
            <a:pPr indent="-317500" lvl="0" marL="457200" rtl="0" algn="l">
              <a:lnSpc>
                <a:spcPct val="115000"/>
              </a:lnSpc>
              <a:spcBef>
                <a:spcPts val="1200"/>
              </a:spcBef>
              <a:spcAft>
                <a:spcPts val="0"/>
              </a:spcAft>
              <a:buClr>
                <a:srgbClr val="595959"/>
              </a:buClr>
              <a:buSzPts val="1400"/>
              <a:buChar char="●"/>
            </a:pPr>
            <a:r>
              <a:rPr b="1" lang="en" sz="1400">
                <a:solidFill>
                  <a:srgbClr val="595959"/>
                </a:solidFill>
              </a:rPr>
              <a:t>Two Milestones</a:t>
            </a:r>
            <a:endParaRPr b="1" sz="14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Hardware Level Design</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Breadboard Implementation</a:t>
            </a:r>
            <a:endParaRPr sz="1200">
              <a:solidFill>
                <a:srgbClr val="595959"/>
              </a:solidFill>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a1e046f6a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a1e046f6a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[Logan] The second semester with have a focus on the PCB implementation. We will take the designed and </a:t>
            </a:r>
            <a:r>
              <a:rPr lang="en"/>
              <a:t>experience</a:t>
            </a:r>
            <a:r>
              <a:rPr lang="en"/>
              <a:t> from the physical breadboard i281 CPU and update to a PCB version. This will allow us to order printed </a:t>
            </a:r>
            <a:r>
              <a:rPr lang="en"/>
              <a:t>circuits</a:t>
            </a:r>
            <a:r>
              <a:rPr lang="en"/>
              <a:t> boards and test our final version of the CPU.</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 sz="1800">
                <a:solidFill>
                  <a:srgbClr val="595959"/>
                </a:solidFill>
              </a:rPr>
              <a:t>Goals: Finish and Fully Test the PCB design and fulfill all requirements.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98ecba1ae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98ecba1ae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our test plan, a physical testing rig was designed and </a:t>
            </a:r>
            <a:r>
              <a:rPr lang="en"/>
              <a:t>developed</a:t>
            </a:r>
            <a:r>
              <a:rPr lang="en"/>
              <a:t> by Gavin to allow for us to accomplish unit and acceptance testing throughout implementation.  This testing rig can be seen in the figure above.  It is comprised of two 8-bit DIP switches, two transmit cables, one </a:t>
            </a:r>
            <a:r>
              <a:rPr lang="en"/>
              <a:t>receive </a:t>
            </a:r>
            <a:r>
              <a:rPr lang="en"/>
              <a:t>cable, and a visualization of the receive cable.  Early in testing, this was </a:t>
            </a:r>
            <a:r>
              <a:rPr lang="en"/>
              <a:t>monumental</a:t>
            </a:r>
            <a:r>
              <a:rPr lang="en"/>
              <a:t> in aiding our capabilities in testing small 8-bit multiplexer boards.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Something that was also early in the breadboard implementation was our clock module.  The clock module built from a 2MHz crystal oscillator wasn’t implemented until near the end of the semester.  As a supplemental module, and to test different clock speeds easier, an Arduino Nano microcontroller was used to mimic the clock </a:t>
            </a:r>
            <a:r>
              <a:rPr lang="en"/>
              <a:t>module</a:t>
            </a:r>
            <a:r>
              <a:rPr lang="en"/>
              <a:t> and support stepping through a clock pulse manually.  This </a:t>
            </a:r>
            <a:r>
              <a:rPr lang="en"/>
              <a:t>propelled our testing in early stages of the project by reducing our concern about incorrect clock speeds and waiting for part orders.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a23b10268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a23b10268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[Braxton]</a:t>
            </a:r>
            <a:endParaRPr/>
          </a:p>
          <a:p>
            <a:pPr indent="0" lvl="0" marL="0" rtl="0" algn="l">
              <a:spcBef>
                <a:spcPts val="0"/>
              </a:spcBef>
              <a:spcAft>
                <a:spcPts val="0"/>
              </a:spcAft>
              <a:buNone/>
            </a:pPr>
            <a:r>
              <a:rPr lang="en"/>
              <a:t>video showed the two instruction program that we tested the </a:t>
            </a:r>
            <a:r>
              <a:rPr lang="en"/>
              <a:t>system</a:t>
            </a:r>
            <a:r>
              <a:rPr lang="en"/>
              <a:t> with</a:t>
            </a:r>
            <a:endParaRPr/>
          </a:p>
          <a:p>
            <a:pPr indent="0" lvl="0" marL="0" rtl="0" algn="l">
              <a:spcBef>
                <a:spcPts val="0"/>
              </a:spcBef>
              <a:spcAft>
                <a:spcPts val="0"/>
              </a:spcAft>
              <a:buNone/>
            </a:pPr>
            <a:r>
              <a:rPr lang="en"/>
              <a:t>NOTE: Add something about how unit/acceptance testing helps us validate our requirements.  Or testing in general.</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98ecba1ae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98ecba1ae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conclude our project presentation, there are two more things to cover.  Considering where we are at in our schedule, there are two CPU components that we have not developed yet which were planned.  Those </a:t>
            </a:r>
            <a:r>
              <a:rPr lang="en"/>
              <a:t>components</a:t>
            </a:r>
            <a:r>
              <a:rPr lang="en"/>
              <a:t> are the Data Memory (with video card) and Boot ROM.  Both of these components will be designed and developed during the start of the second semester.  Further, our implementation was complete, barring the missing components; however, we were unable to finish making a grounded, permanent setup before the end of the semester.  Like the components, this will also be designed and developed right after Winter break which will allow us to move on to the next semester schedule.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semester we plan beginning the PCB design process.  As we have developed schematics over the course of this semester, the remaining work is to perform PCB routing and ship our files off to a manufacturer.  Once we gather our parts, we will begin inspection, assembly, and testing.</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a23b10268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a23b10268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won’t read off our semester’s contributions for the project but you can find the specific details on the slide above, design document, in the downloadable slide deck off our </a:t>
            </a:r>
            <a:r>
              <a:rPr lang="en"/>
              <a:t>project website.  Special thanks to our client Dr. Stoytchev for meeting with us every week to understand the requirements, design, and other technical details of the project and encouraging us throughout development.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a2a4993985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a2a4993985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88407e9fef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88407e9fef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a2a4993985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a2a4993985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a2a4993985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a2a4993985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a1cfca455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a1cfca455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Put circles over a static image and relate to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a2a499398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a2a499398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[Grant] Functional, qualitative, quantitative, and constraints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Were able to separate them and make them more concrete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NOTES: crop the image, spend only ~10 seconds here.</a:t>
            </a:r>
            <a:endParaRPr/>
          </a:p>
          <a:p>
            <a:pPr indent="0" lvl="0" marL="0" rtl="0" algn="l">
              <a:spcBef>
                <a:spcPts val="0"/>
              </a:spcBef>
              <a:spcAft>
                <a:spcPts val="0"/>
              </a:spcAft>
              <a:buNone/>
            </a:pPr>
            <a:r>
              <a:rPr lang="en"/>
              <a:t>Need a new slide regarding our IEEE standards in our design document.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Put in design complexity: chip selection.</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a2a49939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a2a49939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a2a4993985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a2a4993985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[Daryl]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BREAK THIS SLIDE UP INTO TINY PIECES WITH FULL IMAGE.  Diagram, schematic, then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upon the original diagram from the FPGA implementation, several components will be grouped together to simplify implementation and group functionally similar components together.  There will be twelve independent components of the processor: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4 independent 8-bit multiplexers</a:t>
            </a:r>
            <a:endParaRPr/>
          </a:p>
          <a:p>
            <a:pPr indent="-298450" lvl="1" marL="914400" rtl="0" algn="l">
              <a:spcBef>
                <a:spcPts val="0"/>
              </a:spcBef>
              <a:spcAft>
                <a:spcPts val="0"/>
              </a:spcAft>
              <a:buSzPts val="1100"/>
              <a:buChar char="○"/>
            </a:pPr>
            <a:r>
              <a:rPr lang="en"/>
              <a:t>These are the individual components that are not incorporated directly into a CPU component.</a:t>
            </a:r>
            <a:endParaRPr/>
          </a:p>
          <a:p>
            <a:pPr indent="-298450" lvl="0" marL="457200" rtl="0" algn="l">
              <a:spcBef>
                <a:spcPts val="0"/>
              </a:spcBef>
              <a:spcAft>
                <a:spcPts val="0"/>
              </a:spcAft>
              <a:buSzPts val="1100"/>
              <a:buChar char="●"/>
            </a:pPr>
            <a:r>
              <a:rPr lang="en"/>
              <a:t>Data Memory (&amp; Video Card)</a:t>
            </a:r>
            <a:endParaRPr/>
          </a:p>
          <a:p>
            <a:pPr indent="-298450" lvl="1" marL="914400" rtl="0" algn="l">
              <a:spcBef>
                <a:spcPts val="0"/>
              </a:spcBef>
              <a:spcAft>
                <a:spcPts val="0"/>
              </a:spcAft>
              <a:buSzPts val="1100"/>
              <a:buChar char="○"/>
            </a:pPr>
            <a:r>
              <a:rPr lang="en"/>
              <a:t>Due to how closely the video card interacts with the data memory storage, the video card and data memory will be combined.</a:t>
            </a:r>
            <a:endParaRPr/>
          </a:p>
          <a:p>
            <a:pPr indent="-298450" lvl="0" marL="457200" rtl="0" algn="l">
              <a:spcBef>
                <a:spcPts val="0"/>
              </a:spcBef>
              <a:spcAft>
                <a:spcPts val="0"/>
              </a:spcAft>
              <a:buSzPts val="1100"/>
              <a:buChar char="●"/>
            </a:pPr>
            <a:r>
              <a:rPr lang="en"/>
              <a:t>Code Memory</a:t>
            </a:r>
            <a:endParaRPr/>
          </a:p>
          <a:p>
            <a:pPr indent="-298450" lvl="1" marL="914400" rtl="0" algn="l">
              <a:spcBef>
                <a:spcPts val="0"/>
              </a:spcBef>
              <a:spcAft>
                <a:spcPts val="0"/>
              </a:spcAft>
              <a:buSzPts val="1100"/>
              <a:buChar char="○"/>
            </a:pPr>
            <a:r>
              <a:rPr lang="en"/>
              <a:t>This will store both BIOS and active user or example program alongside a visualization of the instruction and current program address.</a:t>
            </a:r>
            <a:endParaRPr/>
          </a:p>
          <a:p>
            <a:pPr indent="-298450" lvl="0" marL="457200" rtl="0" algn="l">
              <a:spcBef>
                <a:spcPts val="0"/>
              </a:spcBef>
              <a:spcAft>
                <a:spcPts val="0"/>
              </a:spcAft>
              <a:buSzPts val="1100"/>
              <a:buChar char="●"/>
            </a:pPr>
            <a:r>
              <a:rPr lang="en"/>
              <a:t>Instruction Decoder</a:t>
            </a:r>
            <a:endParaRPr/>
          </a:p>
          <a:p>
            <a:pPr indent="-298450" lvl="1" marL="914400" rtl="0" algn="l">
              <a:spcBef>
                <a:spcPts val="0"/>
              </a:spcBef>
              <a:spcAft>
                <a:spcPts val="0"/>
              </a:spcAft>
              <a:buSzPts val="1100"/>
              <a:buChar char="○"/>
            </a:pPr>
            <a:r>
              <a:rPr lang="en"/>
              <a:t>Both the Opcode decoder and control component are merged into a single component: the instruction decoder.  Rather than developing a large logical circuit, we can simplify the design by combining both of these components.  This will be discussed during the design plan.</a:t>
            </a:r>
            <a:endParaRPr/>
          </a:p>
          <a:p>
            <a:pPr indent="-298450" lvl="0" marL="457200" rtl="0" algn="l">
              <a:spcBef>
                <a:spcPts val="0"/>
              </a:spcBef>
              <a:spcAft>
                <a:spcPts val="0"/>
              </a:spcAft>
              <a:buSzPts val="1100"/>
              <a:buChar char="●"/>
            </a:pPr>
            <a:r>
              <a:rPr lang="en"/>
              <a:t>Arithmetic Logic Unit (ALU)</a:t>
            </a:r>
            <a:endParaRPr/>
          </a:p>
          <a:p>
            <a:pPr indent="-298450" lvl="1" marL="914400" rtl="0" algn="l">
              <a:spcBef>
                <a:spcPts val="0"/>
              </a:spcBef>
              <a:spcAft>
                <a:spcPts val="0"/>
              </a:spcAft>
              <a:buSzPts val="1100"/>
              <a:buChar char="○"/>
            </a:pPr>
            <a:r>
              <a:rPr lang="en"/>
              <a:t>The flag register will be grouped with the ALU as the ALU must make changes to the flags register depending on the instruction executed.</a:t>
            </a:r>
            <a:endParaRPr/>
          </a:p>
          <a:p>
            <a:pPr indent="-298450" lvl="0" marL="457200" rtl="0" algn="l">
              <a:spcBef>
                <a:spcPts val="0"/>
              </a:spcBef>
              <a:spcAft>
                <a:spcPts val="0"/>
              </a:spcAft>
              <a:buSzPts val="1100"/>
              <a:buChar char="●"/>
            </a:pPr>
            <a:r>
              <a:rPr lang="en"/>
              <a:t>Program Counter</a:t>
            </a:r>
            <a:endParaRPr/>
          </a:p>
          <a:p>
            <a:pPr indent="-298450" lvl="1" marL="914400" rtl="0" algn="l">
              <a:spcBef>
                <a:spcPts val="0"/>
              </a:spcBef>
              <a:spcAft>
                <a:spcPts val="0"/>
              </a:spcAft>
              <a:buSzPts val="1100"/>
              <a:buChar char="○"/>
            </a:pPr>
            <a:r>
              <a:rPr lang="en"/>
              <a:t>The PC Update logic circuit and multiplexer will be absorbed directly into the Program Counter as they interact closely together.</a:t>
            </a:r>
            <a:endParaRPr/>
          </a:p>
          <a:p>
            <a:pPr indent="-298450" lvl="0" marL="457200" rtl="0" algn="l">
              <a:spcBef>
                <a:spcPts val="0"/>
              </a:spcBef>
              <a:spcAft>
                <a:spcPts val="0"/>
              </a:spcAft>
              <a:buSzPts val="1100"/>
              <a:buChar char="●"/>
            </a:pPr>
            <a:r>
              <a:rPr lang="en"/>
              <a:t>Register File</a:t>
            </a:r>
            <a:endParaRPr/>
          </a:p>
          <a:p>
            <a:pPr indent="-298450" lvl="1" marL="914400" rtl="0" algn="l">
              <a:spcBef>
                <a:spcPts val="0"/>
              </a:spcBef>
              <a:spcAft>
                <a:spcPts val="0"/>
              </a:spcAft>
              <a:buSzPts val="1100"/>
              <a:buChar char="○"/>
            </a:pPr>
            <a:r>
              <a:rPr lang="en"/>
              <a:t>The register file is one of the only components that was not merged with neighboring CPU components as it acts upon itself without needing to directly modify any other component.</a:t>
            </a:r>
            <a:endParaRPr/>
          </a:p>
          <a:p>
            <a:pPr indent="-298450" lvl="0" marL="457200" rtl="0" algn="l">
              <a:spcBef>
                <a:spcPts val="0"/>
              </a:spcBef>
              <a:spcAft>
                <a:spcPts val="0"/>
              </a:spcAft>
              <a:buSzPts val="1100"/>
              <a:buChar char="●"/>
            </a:pPr>
            <a:r>
              <a:rPr lang="en"/>
              <a:t>Boot ROM</a:t>
            </a:r>
            <a:endParaRPr/>
          </a:p>
          <a:p>
            <a:pPr indent="-298450" lvl="1" marL="914400" rtl="0" algn="l">
              <a:spcBef>
                <a:spcPts val="0"/>
              </a:spcBef>
              <a:spcAft>
                <a:spcPts val="0"/>
              </a:spcAft>
              <a:buSzPts val="1100"/>
              <a:buChar char="○"/>
            </a:pPr>
            <a:r>
              <a:rPr lang="en"/>
              <a:t>Due to how boot operations will occur in the final design, a separate dedicated ROM storage called Boot ROM is needed.  This will remain near the interface panel (switches).</a:t>
            </a:r>
            <a:endParaRPr/>
          </a:p>
          <a:p>
            <a:pPr indent="-298450" lvl="0" marL="457200" rtl="0" algn="l">
              <a:spcBef>
                <a:spcPts val="0"/>
              </a:spcBef>
              <a:spcAft>
                <a:spcPts val="0"/>
              </a:spcAft>
              <a:buSzPts val="1100"/>
              <a:buChar char="●"/>
            </a:pPr>
            <a:r>
              <a:rPr lang="en"/>
              <a:t>Clock</a:t>
            </a:r>
            <a:endParaRPr/>
          </a:p>
          <a:p>
            <a:pPr indent="-298450" lvl="1" marL="914400" rtl="0" algn="l">
              <a:spcBef>
                <a:spcPts val="0"/>
              </a:spcBef>
              <a:spcAft>
                <a:spcPts val="0"/>
              </a:spcAft>
              <a:buSzPts val="1100"/>
              <a:buChar char="○"/>
            </a:pPr>
            <a:r>
              <a:rPr lang="en"/>
              <a:t>The clock module was never directly include in the original diagram but it is still needed in the final design.  This will be an independent component that will map a clock pulse line between five different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we implement this project, through breadboards or PCBs, this is our final separation of function between components.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a2a499398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a2a499398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a2a4993985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a2a4993985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a2a4993985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a2a4993985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2194325" y="768925"/>
            <a:ext cx="4755349" cy="2003900"/>
          </a:xfrm>
          <a:prstGeom prst="rect">
            <a:avLst/>
          </a:prstGeom>
          <a:noFill/>
          <a:ln>
            <a:noFill/>
          </a:ln>
        </p:spPr>
      </p:pic>
      <p:sp>
        <p:nvSpPr>
          <p:cNvPr id="15" name="Google Shape;15;p2"/>
          <p:cNvSpPr txBox="1"/>
          <p:nvPr/>
        </p:nvSpPr>
        <p:spPr>
          <a:xfrm>
            <a:off x="1500450" y="4226000"/>
            <a:ext cx="614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Daryl Damman, Logan Lee, Grant Nordling, Braxton Rokos, Gavin Tersteeg</a:t>
            </a:r>
            <a:endParaRPr/>
          </a:p>
        </p:txBody>
      </p:sp>
      <p:sp>
        <p:nvSpPr>
          <p:cNvPr id="16" name="Google Shape;16;p2"/>
          <p:cNvSpPr txBox="1"/>
          <p:nvPr/>
        </p:nvSpPr>
        <p:spPr>
          <a:xfrm>
            <a:off x="3832200" y="3882150"/>
            <a:ext cx="14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Team Members:</a:t>
            </a:r>
            <a:endParaRPr/>
          </a:p>
        </p:txBody>
      </p:sp>
      <p:sp>
        <p:nvSpPr>
          <p:cNvPr id="17" name="Google Shape;17;p2"/>
          <p:cNvSpPr/>
          <p:nvPr/>
        </p:nvSpPr>
        <p:spPr>
          <a:xfrm>
            <a:off x="0" y="4649775"/>
            <a:ext cx="952500" cy="501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3" name="Google Shape;53;p11"/>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sp>
        <p:nvSpPr>
          <p:cNvPr id="55" name="Google Shape;55;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A20707"/>
              </a:buClr>
              <a:buSzPts val="12000"/>
              <a:buNone/>
              <a:defRPr sz="12000">
                <a:solidFill>
                  <a:srgbClr val="A20707"/>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6" name="Google Shape;56;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7" name="Google Shape;57;p1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columns">
  <p:cSld name="TITLE_AND_TWO_COLUMNS_1">
    <p:spTree>
      <p:nvGrpSpPr>
        <p:cNvPr id="30" name="Shape 30"/>
        <p:cNvGrpSpPr/>
        <p:nvPr/>
      </p:nvGrpSpPr>
      <p:grpSpPr>
        <a:xfrm>
          <a:off x="0" y="0"/>
          <a:ext cx="0" cy="0"/>
          <a:chOff x="0" y="0"/>
          <a:chExt cx="0" cy="0"/>
        </a:xfrm>
      </p:grpSpPr>
      <p:sp>
        <p:nvSpPr>
          <p:cNvPr id="31" name="Google Shape;31;p6"/>
          <p:cNvSpPr txBox="1"/>
          <p:nvPr>
            <p:ph type="title"/>
          </p:nvPr>
        </p:nvSpPr>
        <p:spPr>
          <a:xfrm>
            <a:off x="311700" y="445025"/>
            <a:ext cx="3761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 name="Google Shape;32;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 name="Google Shape;33;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txBox="1"/>
          <p:nvPr>
            <p:ph idx="3" type="title"/>
          </p:nvPr>
        </p:nvSpPr>
        <p:spPr>
          <a:xfrm>
            <a:off x="5107500" y="445025"/>
            <a:ext cx="37614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MAIN_POINT_1">
    <p:spTree>
      <p:nvGrpSpPr>
        <p:cNvPr id="42" name="Shape 42"/>
        <p:cNvGrpSpPr/>
        <p:nvPr/>
      </p:nvGrpSpPr>
      <p:grpSpPr>
        <a:xfrm>
          <a:off x="0" y="0"/>
          <a:ext cx="0" cy="0"/>
          <a:chOff x="0" y="0"/>
          <a:chExt cx="0" cy="0"/>
        </a:xfrm>
      </p:grpSpPr>
      <p:sp>
        <p:nvSpPr>
          <p:cNvPr id="43" name="Google Shape;43;p9"/>
          <p:cNvSpPr txBox="1"/>
          <p:nvPr/>
        </p:nvSpPr>
        <p:spPr>
          <a:xfrm>
            <a:off x="1388100" y="450150"/>
            <a:ext cx="6367800" cy="409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t>Questions?</a:t>
            </a:r>
            <a:endParaRPr sz="4800"/>
          </a:p>
        </p:txBody>
      </p:sp>
      <p:sp>
        <p:nvSpPr>
          <p:cNvPr id="44" name="Google Shape;44;p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 name="Google Shape;48;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9" name="Google Shape;49;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0" name="Google Shape;50;p10"/>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ph idx="2" type="sldNum"/>
          </p:nvPr>
        </p:nvSpPr>
        <p:spPr>
          <a:xfrm>
            <a:off x="8532033" y="4703617"/>
            <a:ext cx="548700" cy="393600"/>
          </a:xfrm>
          <a:prstGeom prst="rect">
            <a:avLst/>
          </a:prstGeom>
          <a:noFill/>
          <a:ln>
            <a:noFill/>
          </a:ln>
        </p:spPr>
        <p:txBody>
          <a:bodyPr anchorCtr="0" anchor="ctr" bIns="91425" lIns="91425" spcFirstLastPara="1" rIns="91425" wrap="square" tIns="91425">
            <a:noAutofit/>
          </a:bodyPr>
          <a:lstStyle>
            <a:lvl1pPr lvl="0" rtl="0" algn="r">
              <a:buNone/>
              <a:defRPr>
                <a:solidFill>
                  <a:schemeClr val="dk1"/>
                </a:solidFill>
              </a:defRPr>
            </a:lvl1pPr>
            <a:lvl2pPr lvl="1" rtl="0" algn="r">
              <a:buNone/>
              <a:defRPr>
                <a:solidFill>
                  <a:schemeClr val="dk1"/>
                </a:solidFill>
              </a:defRPr>
            </a:lvl2pPr>
            <a:lvl3pPr lvl="2" rtl="0" algn="r">
              <a:buNone/>
              <a:defRPr>
                <a:solidFill>
                  <a:schemeClr val="dk1"/>
                </a:solidFill>
              </a:defRPr>
            </a:lvl3pPr>
            <a:lvl4pPr lvl="3" rtl="0" algn="r">
              <a:buNone/>
              <a:defRPr>
                <a:solidFill>
                  <a:schemeClr val="dk1"/>
                </a:solidFill>
              </a:defRPr>
            </a:lvl4pPr>
            <a:lvl5pPr lvl="4" rtl="0" algn="r">
              <a:buNone/>
              <a:defRPr>
                <a:solidFill>
                  <a:schemeClr val="dk1"/>
                </a:solidFill>
              </a:defRPr>
            </a:lvl5pPr>
            <a:lvl6pPr lvl="5" rtl="0" algn="r">
              <a:buNone/>
              <a:defRPr>
                <a:solidFill>
                  <a:schemeClr val="dk1"/>
                </a:solidFill>
              </a:defRPr>
            </a:lvl6pPr>
            <a:lvl7pPr lvl="6" rtl="0" algn="r">
              <a:buNone/>
              <a:defRPr>
                <a:solidFill>
                  <a:schemeClr val="dk1"/>
                </a:solidFill>
              </a:defRPr>
            </a:lvl7pPr>
            <a:lvl8pPr lvl="7" rtl="0" algn="r">
              <a:buNone/>
              <a:defRPr>
                <a:solidFill>
                  <a:schemeClr val="dk1"/>
                </a:solidFill>
              </a:defRPr>
            </a:lvl8pPr>
            <a:lvl9pPr lvl="8" rtl="0" algn="r">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1">
            <a:alphaModFix/>
          </a:blip>
          <a:stretch>
            <a:fillRect/>
          </a:stretch>
        </p:blipFill>
        <p:spPr>
          <a:xfrm>
            <a:off x="0" y="4703625"/>
            <a:ext cx="445025" cy="445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5.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3.jpg"/><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9.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drive.google.com/file/d/13txyo0hEZ21PUWv09WqfWd_Tp9iQ7-kD/view" TargetMode="Externa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8.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drive.google.com/file/d/1E3irHXkpIUQ7W45D73P8BWyyfgrTadr8/view" TargetMode="External"/><Relationship Id="rId4" Type="http://schemas.openxmlformats.org/officeDocument/2006/relationships/image" Target="../media/image4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Faculty Design Review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Flag Register Verilog</a:t>
            </a:r>
            <a:endParaRPr/>
          </a:p>
        </p:txBody>
      </p:sp>
      <p:sp>
        <p:nvSpPr>
          <p:cNvPr id="125" name="Google Shape;125;p23"/>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6" name="Google Shape;126;p23"/>
          <p:cNvPicPr preferRelativeResize="0"/>
          <p:nvPr/>
        </p:nvPicPr>
        <p:blipFill>
          <a:blip r:embed="rId3">
            <a:alphaModFix/>
          </a:blip>
          <a:stretch>
            <a:fillRect/>
          </a:stretch>
        </p:blipFill>
        <p:spPr>
          <a:xfrm>
            <a:off x="1137275" y="767750"/>
            <a:ext cx="6869450" cy="4166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Logic</a:t>
            </a:r>
            <a:endParaRPr/>
          </a:p>
        </p:txBody>
      </p:sp>
      <p:sp>
        <p:nvSpPr>
          <p:cNvPr id="132" name="Google Shape;132;p24"/>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3" name="Google Shape;133;p24"/>
          <p:cNvPicPr preferRelativeResize="0"/>
          <p:nvPr/>
        </p:nvPicPr>
        <p:blipFill>
          <a:blip r:embed="rId3">
            <a:alphaModFix/>
          </a:blip>
          <a:stretch>
            <a:fillRect/>
          </a:stretch>
        </p:blipFill>
        <p:spPr>
          <a:xfrm>
            <a:off x="2209800" y="214575"/>
            <a:ext cx="6771649" cy="4714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Schematic (1 of 3)</a:t>
            </a:r>
            <a:endParaRPr/>
          </a:p>
        </p:txBody>
      </p:sp>
      <p:sp>
        <p:nvSpPr>
          <p:cNvPr id="139" name="Google Shape;139;p2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0" name="Google Shape;140;p25"/>
          <p:cNvPicPr preferRelativeResize="0"/>
          <p:nvPr/>
        </p:nvPicPr>
        <p:blipFill>
          <a:blip r:embed="rId3">
            <a:alphaModFix/>
          </a:blip>
          <a:stretch>
            <a:fillRect/>
          </a:stretch>
        </p:blipFill>
        <p:spPr>
          <a:xfrm>
            <a:off x="1257075" y="736625"/>
            <a:ext cx="6372174" cy="4388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Schematic (2 of 3)</a:t>
            </a:r>
            <a:endParaRPr/>
          </a:p>
        </p:txBody>
      </p:sp>
      <p:sp>
        <p:nvSpPr>
          <p:cNvPr id="146" name="Google Shape;146;p2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7" name="Google Shape;147;p26"/>
          <p:cNvPicPr preferRelativeResize="0"/>
          <p:nvPr/>
        </p:nvPicPr>
        <p:blipFill>
          <a:blip r:embed="rId3">
            <a:alphaModFix/>
          </a:blip>
          <a:stretch>
            <a:fillRect/>
          </a:stretch>
        </p:blipFill>
        <p:spPr>
          <a:xfrm>
            <a:off x="1539038" y="736624"/>
            <a:ext cx="5808245" cy="4388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Schematic (3 of 3)</a:t>
            </a:r>
            <a:endParaRPr/>
          </a:p>
        </p:txBody>
      </p:sp>
      <p:sp>
        <p:nvSpPr>
          <p:cNvPr id="153" name="Google Shape;153;p2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4" name="Google Shape;154;p27"/>
          <p:cNvPicPr preferRelativeResize="0"/>
          <p:nvPr/>
        </p:nvPicPr>
        <p:blipFill>
          <a:blip r:embed="rId3">
            <a:alphaModFix/>
          </a:blip>
          <a:stretch>
            <a:fillRect/>
          </a:stretch>
        </p:blipFill>
        <p:spPr>
          <a:xfrm>
            <a:off x="1229025" y="712925"/>
            <a:ext cx="6428275" cy="4435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Implementation</a:t>
            </a:r>
            <a:endParaRPr/>
          </a:p>
        </p:txBody>
      </p:sp>
      <p:sp>
        <p:nvSpPr>
          <p:cNvPr id="160" name="Google Shape;160;p2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1" name="Google Shape;161;p28"/>
          <p:cNvPicPr preferRelativeResize="0"/>
          <p:nvPr/>
        </p:nvPicPr>
        <p:blipFill rotWithShape="1">
          <a:blip r:embed="rId3">
            <a:alphaModFix/>
          </a:blip>
          <a:srcRect b="0" l="17515" r="15884" t="0"/>
          <a:stretch/>
        </p:blipFill>
        <p:spPr>
          <a:xfrm rot="-5400000">
            <a:off x="3207675" y="-1042689"/>
            <a:ext cx="3747325" cy="7501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700" y="96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Where’s ALU?</a:t>
            </a:r>
            <a:endParaRPr/>
          </a:p>
        </p:txBody>
      </p:sp>
      <p:sp>
        <p:nvSpPr>
          <p:cNvPr id="167" name="Google Shape;167;p2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8" name="Google Shape;168;p29"/>
          <p:cNvPicPr preferRelativeResize="0"/>
          <p:nvPr/>
        </p:nvPicPr>
        <p:blipFill rotWithShape="1">
          <a:blip r:embed="rId3">
            <a:alphaModFix/>
          </a:blip>
          <a:srcRect b="14305" l="0" r="0" t="7477"/>
          <a:stretch/>
        </p:blipFill>
        <p:spPr>
          <a:xfrm>
            <a:off x="923826" y="669500"/>
            <a:ext cx="7296352" cy="4280849"/>
          </a:xfrm>
          <a:prstGeom prst="rect">
            <a:avLst/>
          </a:prstGeom>
          <a:noFill/>
          <a:ln>
            <a:noFill/>
          </a:ln>
        </p:spPr>
      </p:pic>
      <p:sp>
        <p:nvSpPr>
          <p:cNvPr id="169" name="Google Shape;169;p29"/>
          <p:cNvSpPr/>
          <p:nvPr/>
        </p:nvSpPr>
        <p:spPr>
          <a:xfrm>
            <a:off x="4854275" y="1068825"/>
            <a:ext cx="2224800" cy="770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9"/>
          <p:cNvSpPr txBox="1"/>
          <p:nvPr/>
        </p:nvSpPr>
        <p:spPr>
          <a:xfrm>
            <a:off x="5579025" y="782475"/>
            <a:ext cx="110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ALU</a:t>
            </a:r>
            <a:endParaRPr b="1" sz="1800">
              <a:solidFill>
                <a:srgbClr val="FF0000"/>
              </a:solidFill>
              <a:highlight>
                <a:schemeClr val="lt1"/>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96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All the Modules</a:t>
            </a:r>
            <a:endParaRPr/>
          </a:p>
        </p:txBody>
      </p:sp>
      <p:sp>
        <p:nvSpPr>
          <p:cNvPr id="176" name="Google Shape;176;p30"/>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7" name="Google Shape;177;p30"/>
          <p:cNvPicPr preferRelativeResize="0"/>
          <p:nvPr/>
        </p:nvPicPr>
        <p:blipFill rotWithShape="1">
          <a:blip r:embed="rId3">
            <a:alphaModFix/>
          </a:blip>
          <a:srcRect b="14305" l="0" r="0" t="7477"/>
          <a:stretch/>
        </p:blipFill>
        <p:spPr>
          <a:xfrm>
            <a:off x="923826" y="669500"/>
            <a:ext cx="7296352" cy="4280849"/>
          </a:xfrm>
          <a:prstGeom prst="rect">
            <a:avLst/>
          </a:prstGeom>
          <a:noFill/>
          <a:ln>
            <a:noFill/>
          </a:ln>
        </p:spPr>
      </p:pic>
      <p:sp>
        <p:nvSpPr>
          <p:cNvPr id="178" name="Google Shape;178;p30"/>
          <p:cNvSpPr/>
          <p:nvPr/>
        </p:nvSpPr>
        <p:spPr>
          <a:xfrm>
            <a:off x="2358300" y="948400"/>
            <a:ext cx="1102200" cy="2631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30"/>
          <p:cNvSpPr/>
          <p:nvPr/>
        </p:nvSpPr>
        <p:spPr>
          <a:xfrm>
            <a:off x="4854275" y="1068825"/>
            <a:ext cx="2224800" cy="770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p30"/>
          <p:cNvSpPr/>
          <p:nvPr/>
        </p:nvSpPr>
        <p:spPr>
          <a:xfrm>
            <a:off x="6215200" y="1839450"/>
            <a:ext cx="1157400" cy="323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 name="Google Shape;181;p30"/>
          <p:cNvSpPr/>
          <p:nvPr/>
        </p:nvSpPr>
        <p:spPr>
          <a:xfrm>
            <a:off x="5153750" y="2228650"/>
            <a:ext cx="2929200" cy="135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30"/>
          <p:cNvSpPr/>
          <p:nvPr/>
        </p:nvSpPr>
        <p:spPr>
          <a:xfrm>
            <a:off x="4912025" y="3646125"/>
            <a:ext cx="2126100" cy="1245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30"/>
          <p:cNvSpPr/>
          <p:nvPr/>
        </p:nvSpPr>
        <p:spPr>
          <a:xfrm>
            <a:off x="977900" y="1426075"/>
            <a:ext cx="1308000" cy="551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30"/>
          <p:cNvSpPr/>
          <p:nvPr/>
        </p:nvSpPr>
        <p:spPr>
          <a:xfrm>
            <a:off x="3666200" y="2281900"/>
            <a:ext cx="1385100" cy="1245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30"/>
          <p:cNvSpPr/>
          <p:nvPr/>
        </p:nvSpPr>
        <p:spPr>
          <a:xfrm>
            <a:off x="3600875" y="904975"/>
            <a:ext cx="1157400" cy="1135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30"/>
          <p:cNvSpPr/>
          <p:nvPr/>
        </p:nvSpPr>
        <p:spPr>
          <a:xfrm>
            <a:off x="7079075" y="1244175"/>
            <a:ext cx="942300" cy="323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 name="Google Shape;187;p30"/>
          <p:cNvSpPr txBox="1"/>
          <p:nvPr/>
        </p:nvSpPr>
        <p:spPr>
          <a:xfrm>
            <a:off x="1835150" y="3055600"/>
            <a:ext cx="1102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Code Memory</a:t>
            </a:r>
            <a:endParaRPr b="1" sz="1800">
              <a:solidFill>
                <a:srgbClr val="FF0000"/>
              </a:solidFill>
              <a:highlight>
                <a:schemeClr val="lt1"/>
              </a:highlight>
            </a:endParaRPr>
          </a:p>
        </p:txBody>
      </p:sp>
      <p:sp>
        <p:nvSpPr>
          <p:cNvPr id="188" name="Google Shape;188;p30"/>
          <p:cNvSpPr txBox="1"/>
          <p:nvPr/>
        </p:nvSpPr>
        <p:spPr>
          <a:xfrm>
            <a:off x="3606288" y="669500"/>
            <a:ext cx="110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Decoder</a:t>
            </a:r>
            <a:endParaRPr b="1" sz="1800">
              <a:solidFill>
                <a:srgbClr val="FF0000"/>
              </a:solidFill>
              <a:highlight>
                <a:schemeClr val="lt1"/>
              </a:highlight>
            </a:endParaRPr>
          </a:p>
        </p:txBody>
      </p:sp>
      <p:sp>
        <p:nvSpPr>
          <p:cNvPr id="189" name="Google Shape;189;p30"/>
          <p:cNvSpPr txBox="1"/>
          <p:nvPr/>
        </p:nvSpPr>
        <p:spPr>
          <a:xfrm>
            <a:off x="977900" y="1839450"/>
            <a:ext cx="94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Clock</a:t>
            </a:r>
            <a:endParaRPr b="1" sz="1800">
              <a:solidFill>
                <a:srgbClr val="FF0000"/>
              </a:solidFill>
              <a:highlight>
                <a:schemeClr val="lt1"/>
              </a:highlight>
            </a:endParaRPr>
          </a:p>
        </p:txBody>
      </p:sp>
      <p:sp>
        <p:nvSpPr>
          <p:cNvPr id="190" name="Google Shape;190;p30"/>
          <p:cNvSpPr txBox="1"/>
          <p:nvPr/>
        </p:nvSpPr>
        <p:spPr>
          <a:xfrm>
            <a:off x="3666200" y="3332800"/>
            <a:ext cx="1236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Program</a:t>
            </a:r>
            <a:br>
              <a:rPr b="1" lang="en" sz="1800">
                <a:solidFill>
                  <a:srgbClr val="FF0000"/>
                </a:solidFill>
                <a:highlight>
                  <a:schemeClr val="lt1"/>
                </a:highlight>
              </a:rPr>
            </a:br>
            <a:r>
              <a:rPr b="1" lang="en" sz="1800">
                <a:solidFill>
                  <a:srgbClr val="FF0000"/>
                </a:solidFill>
                <a:highlight>
                  <a:schemeClr val="lt1"/>
                </a:highlight>
              </a:rPr>
              <a:t>Counter</a:t>
            </a:r>
            <a:endParaRPr b="1" sz="1800">
              <a:solidFill>
                <a:srgbClr val="FF0000"/>
              </a:solidFill>
              <a:highlight>
                <a:schemeClr val="lt1"/>
              </a:highlight>
            </a:endParaRPr>
          </a:p>
        </p:txBody>
      </p:sp>
      <p:sp>
        <p:nvSpPr>
          <p:cNvPr id="191" name="Google Shape;191;p30"/>
          <p:cNvSpPr txBox="1"/>
          <p:nvPr/>
        </p:nvSpPr>
        <p:spPr>
          <a:xfrm>
            <a:off x="3918000" y="4488650"/>
            <a:ext cx="130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Switches</a:t>
            </a:r>
            <a:endParaRPr b="1" sz="1800">
              <a:solidFill>
                <a:srgbClr val="FF0000"/>
              </a:solidFill>
              <a:highlight>
                <a:schemeClr val="lt1"/>
              </a:highlight>
            </a:endParaRPr>
          </a:p>
        </p:txBody>
      </p:sp>
      <p:sp>
        <p:nvSpPr>
          <p:cNvPr id="192" name="Google Shape;192;p30"/>
          <p:cNvSpPr txBox="1"/>
          <p:nvPr/>
        </p:nvSpPr>
        <p:spPr>
          <a:xfrm>
            <a:off x="7079075" y="1770300"/>
            <a:ext cx="94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MUX</a:t>
            </a:r>
            <a:endParaRPr b="1" sz="1800">
              <a:solidFill>
                <a:srgbClr val="FF0000"/>
              </a:solidFill>
              <a:highlight>
                <a:schemeClr val="lt1"/>
              </a:highlight>
            </a:endParaRPr>
          </a:p>
        </p:txBody>
      </p:sp>
      <p:sp>
        <p:nvSpPr>
          <p:cNvPr id="193" name="Google Shape;193;p30"/>
          <p:cNvSpPr txBox="1"/>
          <p:nvPr/>
        </p:nvSpPr>
        <p:spPr>
          <a:xfrm>
            <a:off x="7501975" y="989050"/>
            <a:ext cx="94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MUX</a:t>
            </a:r>
            <a:endParaRPr b="1" sz="1800">
              <a:solidFill>
                <a:srgbClr val="FF0000"/>
              </a:solidFill>
              <a:highlight>
                <a:schemeClr val="lt1"/>
              </a:highlight>
            </a:endParaRPr>
          </a:p>
        </p:txBody>
      </p:sp>
      <p:sp>
        <p:nvSpPr>
          <p:cNvPr id="194" name="Google Shape;194;p30"/>
          <p:cNvSpPr txBox="1"/>
          <p:nvPr/>
        </p:nvSpPr>
        <p:spPr>
          <a:xfrm>
            <a:off x="5579025" y="782475"/>
            <a:ext cx="110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ALU</a:t>
            </a:r>
            <a:endParaRPr b="1" sz="1800">
              <a:solidFill>
                <a:srgbClr val="FF0000"/>
              </a:solidFill>
              <a:highlight>
                <a:schemeClr val="lt1"/>
              </a:highlight>
            </a:endParaRPr>
          </a:p>
        </p:txBody>
      </p:sp>
      <p:sp>
        <p:nvSpPr>
          <p:cNvPr id="195" name="Google Shape;195;p30"/>
          <p:cNvSpPr txBox="1"/>
          <p:nvPr/>
        </p:nvSpPr>
        <p:spPr>
          <a:xfrm>
            <a:off x="7180300" y="3332800"/>
            <a:ext cx="130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Registers</a:t>
            </a:r>
            <a:endParaRPr b="1" sz="1800">
              <a:solidFill>
                <a:srgbClr val="FF0000"/>
              </a:solidFill>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Project Vision</a:t>
            </a:r>
            <a:endParaRPr/>
          </a:p>
          <a:p>
            <a:pPr indent="0" lvl="0" marL="0" rtl="0" algn="l">
              <a:spcBef>
                <a:spcPts val="0"/>
              </a:spcBef>
              <a:spcAft>
                <a:spcPts val="0"/>
              </a:spcAft>
              <a:buNone/>
            </a:pPr>
            <a:r>
              <a:t/>
            </a:r>
            <a:endParaRPr/>
          </a:p>
        </p:txBody>
      </p:sp>
      <p:sp>
        <p:nvSpPr>
          <p:cNvPr id="201" name="Google Shape;201;p31"/>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2" name="Google Shape;202;p31"/>
          <p:cNvPicPr preferRelativeResize="0"/>
          <p:nvPr/>
        </p:nvPicPr>
        <p:blipFill>
          <a:blip r:embed="rId3">
            <a:alphaModFix/>
          </a:blip>
          <a:stretch>
            <a:fillRect/>
          </a:stretch>
        </p:blipFill>
        <p:spPr>
          <a:xfrm>
            <a:off x="2036450" y="1071275"/>
            <a:ext cx="5071090" cy="3820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Project Vision</a:t>
            </a:r>
            <a:endParaRPr/>
          </a:p>
          <a:p>
            <a:pPr indent="0" lvl="0" marL="0" rtl="0" algn="l">
              <a:spcBef>
                <a:spcPts val="0"/>
              </a:spcBef>
              <a:spcAft>
                <a:spcPts val="0"/>
              </a:spcAft>
              <a:buNone/>
            </a:pPr>
            <a:r>
              <a:t/>
            </a:r>
            <a:endParaRPr/>
          </a:p>
        </p:txBody>
      </p:sp>
      <p:sp>
        <p:nvSpPr>
          <p:cNvPr id="208" name="Google Shape;208;p3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9" name="Google Shape;209;p32"/>
          <p:cNvPicPr preferRelativeResize="0"/>
          <p:nvPr/>
        </p:nvPicPr>
        <p:blipFill>
          <a:blip r:embed="rId3">
            <a:alphaModFix/>
          </a:blip>
          <a:stretch>
            <a:fillRect/>
          </a:stretch>
        </p:blipFill>
        <p:spPr>
          <a:xfrm>
            <a:off x="152400" y="1875563"/>
            <a:ext cx="8839198" cy="197022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10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a:t>
            </a:r>
            <a:r>
              <a:rPr lang="en"/>
              <a:t>281 CPU on a FPGA (Spring/Summer 2019)</a:t>
            </a:r>
            <a:endParaRPr/>
          </a:p>
        </p:txBody>
      </p:sp>
      <p:sp>
        <p:nvSpPr>
          <p:cNvPr id="69" name="Google Shape;69;p1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0" name="Google Shape;70;p15"/>
          <p:cNvPicPr preferRelativeResize="0"/>
          <p:nvPr/>
        </p:nvPicPr>
        <p:blipFill rotWithShape="1">
          <a:blip r:embed="rId3">
            <a:alphaModFix/>
          </a:blip>
          <a:srcRect b="21358" l="4823" r="2057" t="0"/>
          <a:stretch/>
        </p:blipFill>
        <p:spPr>
          <a:xfrm>
            <a:off x="526375" y="697349"/>
            <a:ext cx="8296800" cy="39413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Project Vision</a:t>
            </a:r>
            <a:endParaRPr/>
          </a:p>
          <a:p>
            <a:pPr indent="0" lvl="0" marL="0" rtl="0" algn="l">
              <a:spcBef>
                <a:spcPts val="0"/>
              </a:spcBef>
              <a:spcAft>
                <a:spcPts val="0"/>
              </a:spcAft>
              <a:buNone/>
            </a:pPr>
            <a:r>
              <a:t/>
            </a:r>
            <a:endParaRPr/>
          </a:p>
        </p:txBody>
      </p:sp>
      <p:sp>
        <p:nvSpPr>
          <p:cNvPr id="215" name="Google Shape;215;p33"/>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6" name="Google Shape;216;p33"/>
          <p:cNvPicPr preferRelativeResize="0"/>
          <p:nvPr/>
        </p:nvPicPr>
        <p:blipFill>
          <a:blip r:embed="rId3">
            <a:alphaModFix/>
          </a:blip>
          <a:stretch>
            <a:fillRect/>
          </a:stretch>
        </p:blipFill>
        <p:spPr>
          <a:xfrm>
            <a:off x="152400" y="1875563"/>
            <a:ext cx="8839198" cy="1970229"/>
          </a:xfrm>
          <a:prstGeom prst="rect">
            <a:avLst/>
          </a:prstGeom>
          <a:noFill/>
          <a:ln>
            <a:noFill/>
          </a:ln>
        </p:spPr>
      </p:pic>
      <p:sp>
        <p:nvSpPr>
          <p:cNvPr id="217" name="Google Shape;217;p33"/>
          <p:cNvSpPr/>
          <p:nvPr/>
        </p:nvSpPr>
        <p:spPr>
          <a:xfrm>
            <a:off x="826200" y="2546900"/>
            <a:ext cx="4886700" cy="331200"/>
          </a:xfrm>
          <a:prstGeom prst="roundRect">
            <a:avLst>
              <a:gd fmla="val 50000" name="adj"/>
            </a:avLst>
          </a:prstGeom>
          <a:solidFill>
            <a:srgbClr val="FF0000">
              <a:alpha val="40270"/>
            </a:srgbClr>
          </a:solidFill>
          <a:ln cap="flat" cmpd="sng" w="9525">
            <a:solidFill>
              <a:srgbClr val="A2070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Project Vision</a:t>
            </a:r>
            <a:endParaRPr/>
          </a:p>
          <a:p>
            <a:pPr indent="0" lvl="0" marL="0" rtl="0" algn="l">
              <a:spcBef>
                <a:spcPts val="0"/>
              </a:spcBef>
              <a:spcAft>
                <a:spcPts val="0"/>
              </a:spcAft>
              <a:buNone/>
            </a:pPr>
            <a:r>
              <a:t/>
            </a:r>
            <a:endParaRPr/>
          </a:p>
        </p:txBody>
      </p:sp>
      <p:sp>
        <p:nvSpPr>
          <p:cNvPr id="223" name="Google Shape;223;p34"/>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4" name="Google Shape;224;p34"/>
          <p:cNvPicPr preferRelativeResize="0"/>
          <p:nvPr/>
        </p:nvPicPr>
        <p:blipFill>
          <a:blip r:embed="rId3">
            <a:alphaModFix/>
          </a:blip>
          <a:stretch>
            <a:fillRect/>
          </a:stretch>
        </p:blipFill>
        <p:spPr>
          <a:xfrm>
            <a:off x="152400" y="1875563"/>
            <a:ext cx="8839198" cy="1970229"/>
          </a:xfrm>
          <a:prstGeom prst="rect">
            <a:avLst/>
          </a:prstGeom>
          <a:noFill/>
          <a:ln>
            <a:noFill/>
          </a:ln>
        </p:spPr>
      </p:pic>
      <p:sp>
        <p:nvSpPr>
          <p:cNvPr id="225" name="Google Shape;225;p34"/>
          <p:cNvSpPr/>
          <p:nvPr/>
        </p:nvSpPr>
        <p:spPr>
          <a:xfrm>
            <a:off x="826200" y="2546900"/>
            <a:ext cx="4886700" cy="331200"/>
          </a:xfrm>
          <a:prstGeom prst="roundRect">
            <a:avLst>
              <a:gd fmla="val 50000" name="adj"/>
            </a:avLst>
          </a:prstGeom>
          <a:solidFill>
            <a:srgbClr val="FF0000">
              <a:alpha val="40270"/>
            </a:srgbClr>
          </a:solidFill>
          <a:ln cap="flat" cmpd="sng" w="9525">
            <a:solidFill>
              <a:srgbClr val="A2070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34"/>
          <p:cNvSpPr/>
          <p:nvPr/>
        </p:nvSpPr>
        <p:spPr>
          <a:xfrm>
            <a:off x="5712900" y="2546900"/>
            <a:ext cx="2143200" cy="331200"/>
          </a:xfrm>
          <a:prstGeom prst="roundRect">
            <a:avLst>
              <a:gd fmla="val 16667" name="adj"/>
            </a:avLst>
          </a:prstGeom>
          <a:solidFill>
            <a:srgbClr val="2EFF00">
              <a:alpha val="4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Project Vision</a:t>
            </a:r>
            <a:endParaRPr/>
          </a:p>
          <a:p>
            <a:pPr indent="0" lvl="0" marL="0" rtl="0" algn="l">
              <a:spcBef>
                <a:spcPts val="0"/>
              </a:spcBef>
              <a:spcAft>
                <a:spcPts val="0"/>
              </a:spcAft>
              <a:buNone/>
            </a:pPr>
            <a:r>
              <a:t/>
            </a:r>
            <a:endParaRPr/>
          </a:p>
        </p:txBody>
      </p:sp>
      <p:sp>
        <p:nvSpPr>
          <p:cNvPr id="232" name="Google Shape;232;p3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3" name="Google Shape;233;p35"/>
          <p:cNvPicPr preferRelativeResize="0"/>
          <p:nvPr/>
        </p:nvPicPr>
        <p:blipFill>
          <a:blip r:embed="rId3">
            <a:alphaModFix/>
          </a:blip>
          <a:stretch>
            <a:fillRect/>
          </a:stretch>
        </p:blipFill>
        <p:spPr>
          <a:xfrm>
            <a:off x="152400" y="1875563"/>
            <a:ext cx="8839198" cy="1970229"/>
          </a:xfrm>
          <a:prstGeom prst="rect">
            <a:avLst/>
          </a:prstGeom>
          <a:noFill/>
          <a:ln>
            <a:noFill/>
          </a:ln>
        </p:spPr>
      </p:pic>
      <p:sp>
        <p:nvSpPr>
          <p:cNvPr id="234" name="Google Shape;234;p35"/>
          <p:cNvSpPr/>
          <p:nvPr/>
        </p:nvSpPr>
        <p:spPr>
          <a:xfrm>
            <a:off x="826200" y="2546900"/>
            <a:ext cx="4886700" cy="331200"/>
          </a:xfrm>
          <a:prstGeom prst="roundRect">
            <a:avLst>
              <a:gd fmla="val 50000" name="adj"/>
            </a:avLst>
          </a:prstGeom>
          <a:solidFill>
            <a:srgbClr val="FF0000">
              <a:alpha val="40270"/>
            </a:srgbClr>
          </a:solidFill>
          <a:ln cap="flat" cmpd="sng" w="9525">
            <a:solidFill>
              <a:srgbClr val="A2070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35"/>
          <p:cNvSpPr/>
          <p:nvPr/>
        </p:nvSpPr>
        <p:spPr>
          <a:xfrm>
            <a:off x="5712900" y="2546900"/>
            <a:ext cx="2143200" cy="331200"/>
          </a:xfrm>
          <a:prstGeom prst="roundRect">
            <a:avLst>
              <a:gd fmla="val 16667" name="adj"/>
            </a:avLst>
          </a:prstGeom>
          <a:solidFill>
            <a:srgbClr val="2EFF00">
              <a:alpha val="4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p35"/>
          <p:cNvSpPr/>
          <p:nvPr/>
        </p:nvSpPr>
        <p:spPr>
          <a:xfrm>
            <a:off x="826200" y="1964200"/>
            <a:ext cx="3209400" cy="572700"/>
          </a:xfrm>
          <a:prstGeom prst="roundRect">
            <a:avLst>
              <a:gd fmla="val 16667" name="adj"/>
            </a:avLst>
          </a:prstGeom>
          <a:solidFill>
            <a:srgbClr val="0010FF">
              <a:alpha val="4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Requirements Summary</a:t>
            </a:r>
            <a:endParaRPr/>
          </a:p>
        </p:txBody>
      </p:sp>
      <p:sp>
        <p:nvSpPr>
          <p:cNvPr id="242" name="Google Shape;242;p36"/>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330200" lvl="0" marL="457200" rtl="0" algn="l">
              <a:lnSpc>
                <a:spcPct val="150000"/>
              </a:lnSpc>
              <a:spcBef>
                <a:spcPts val="0"/>
              </a:spcBef>
              <a:spcAft>
                <a:spcPts val="0"/>
              </a:spcAft>
              <a:buSzPts val="1600"/>
              <a:buChar char="●"/>
            </a:pPr>
            <a:r>
              <a:rPr lang="en" sz="1600"/>
              <a:t>CPU must be </a:t>
            </a:r>
            <a:r>
              <a:rPr lang="en" sz="1600"/>
              <a:t>explainable</a:t>
            </a:r>
            <a:r>
              <a:rPr lang="en" sz="1600"/>
              <a:t> to CPR E 281 students</a:t>
            </a:r>
            <a:endParaRPr sz="1600"/>
          </a:p>
          <a:p>
            <a:pPr indent="-330200" lvl="0" marL="457200" rtl="0" algn="l">
              <a:lnSpc>
                <a:spcPct val="150000"/>
              </a:lnSpc>
              <a:spcBef>
                <a:spcPts val="1000"/>
              </a:spcBef>
              <a:spcAft>
                <a:spcPts val="0"/>
              </a:spcAft>
              <a:buSzPts val="1600"/>
              <a:buChar char="●"/>
            </a:pPr>
            <a:r>
              <a:rPr lang="en" sz="1600"/>
              <a:t>All internal </a:t>
            </a:r>
            <a:r>
              <a:rPr lang="en" sz="1600"/>
              <a:t>storage</a:t>
            </a:r>
            <a:r>
              <a:rPr lang="en" sz="1600"/>
              <a:t> and </a:t>
            </a:r>
            <a:r>
              <a:rPr lang="en" sz="1600"/>
              <a:t>calculations</a:t>
            </a:r>
            <a:r>
              <a:rPr lang="en" sz="1600"/>
              <a:t> must be visualized through LEDs</a:t>
            </a:r>
            <a:endParaRPr sz="1600"/>
          </a:p>
          <a:p>
            <a:pPr indent="-330200" lvl="0" marL="457200" rtl="0" algn="l">
              <a:lnSpc>
                <a:spcPct val="150000"/>
              </a:lnSpc>
              <a:spcBef>
                <a:spcPts val="1000"/>
              </a:spcBef>
              <a:spcAft>
                <a:spcPts val="0"/>
              </a:spcAft>
              <a:buSzPts val="1600"/>
              <a:buChar char="●"/>
            </a:pPr>
            <a:r>
              <a:rPr lang="en" sz="1600"/>
              <a:t>CPU clock must permit stepping through instructions and operating at a </a:t>
            </a:r>
            <a:r>
              <a:rPr lang="en" sz="1600"/>
              <a:t>specific</a:t>
            </a:r>
            <a:r>
              <a:rPr lang="en" sz="1600"/>
              <a:t> range of frequencies</a:t>
            </a:r>
            <a:endParaRPr sz="1600"/>
          </a:p>
          <a:p>
            <a:pPr indent="-330200" lvl="0" marL="457200" rtl="0" algn="l">
              <a:lnSpc>
                <a:spcPct val="150000"/>
              </a:lnSpc>
              <a:spcBef>
                <a:spcPts val="1000"/>
              </a:spcBef>
              <a:spcAft>
                <a:spcPts val="0"/>
              </a:spcAft>
              <a:buSzPts val="1600"/>
              <a:buChar char="●"/>
            </a:pPr>
            <a:r>
              <a:rPr lang="en" sz="1600"/>
              <a:t>CPU must be capable of playing a version of i281 PONG example program and allow for custom programs via switches</a:t>
            </a:r>
            <a:endParaRPr sz="1600"/>
          </a:p>
          <a:p>
            <a:pPr indent="-330200" lvl="0" marL="457200" rtl="0" algn="l">
              <a:lnSpc>
                <a:spcPct val="150000"/>
              </a:lnSpc>
              <a:spcBef>
                <a:spcPts val="1000"/>
              </a:spcBef>
              <a:spcAft>
                <a:spcPts val="1000"/>
              </a:spcAft>
              <a:buSzPts val="1600"/>
              <a:buChar char="●"/>
            </a:pPr>
            <a:r>
              <a:rPr lang="en" sz="1600"/>
              <a:t>CPU design must be as close as possible to the original Verilog design</a:t>
            </a:r>
            <a:endParaRPr b="1" sz="1600"/>
          </a:p>
        </p:txBody>
      </p:sp>
      <p:sp>
        <p:nvSpPr>
          <p:cNvPr id="243" name="Google Shape;243;p3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Functional </a:t>
            </a:r>
            <a:r>
              <a:rPr lang="en"/>
              <a:t>Requirements</a:t>
            </a:r>
            <a:endParaRPr/>
          </a:p>
        </p:txBody>
      </p:sp>
      <p:sp>
        <p:nvSpPr>
          <p:cNvPr id="249" name="Google Shape;249;p3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0" name="Google Shape;250;p37"/>
          <p:cNvPicPr preferRelativeResize="0"/>
          <p:nvPr/>
        </p:nvPicPr>
        <p:blipFill rotWithShape="1">
          <a:blip r:embed="rId3">
            <a:alphaModFix/>
          </a:blip>
          <a:srcRect b="0" l="1146" r="0" t="0"/>
          <a:stretch/>
        </p:blipFill>
        <p:spPr>
          <a:xfrm>
            <a:off x="452175" y="921700"/>
            <a:ext cx="8644749" cy="3946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8"/>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Final Diagram</a:t>
            </a:r>
            <a:endParaRPr/>
          </a:p>
        </p:txBody>
      </p:sp>
      <p:sp>
        <p:nvSpPr>
          <p:cNvPr id="256" name="Google Shape;256;p3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7" name="Google Shape;257;p38"/>
          <p:cNvPicPr preferRelativeResize="0"/>
          <p:nvPr/>
        </p:nvPicPr>
        <p:blipFill>
          <a:blip r:embed="rId3">
            <a:alphaModFix/>
          </a:blip>
          <a:stretch>
            <a:fillRect/>
          </a:stretch>
        </p:blipFill>
        <p:spPr>
          <a:xfrm>
            <a:off x="2558725" y="181850"/>
            <a:ext cx="6521990" cy="49122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9"/>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Final Diagram</a:t>
            </a:r>
            <a:endParaRPr/>
          </a:p>
        </p:txBody>
      </p:sp>
      <p:sp>
        <p:nvSpPr>
          <p:cNvPr id="263" name="Google Shape;263;p3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4" name="Google Shape;264;p39"/>
          <p:cNvPicPr preferRelativeResize="0"/>
          <p:nvPr/>
        </p:nvPicPr>
        <p:blipFill>
          <a:blip r:embed="rId3">
            <a:alphaModFix/>
          </a:blip>
          <a:stretch>
            <a:fillRect/>
          </a:stretch>
        </p:blipFill>
        <p:spPr>
          <a:xfrm>
            <a:off x="2558725" y="181850"/>
            <a:ext cx="6521990" cy="49122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0"/>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Bus MUXes</a:t>
            </a:r>
            <a:endParaRPr/>
          </a:p>
        </p:txBody>
      </p:sp>
      <p:sp>
        <p:nvSpPr>
          <p:cNvPr id="270" name="Google Shape;270;p40"/>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1" name="Google Shape;271;p40"/>
          <p:cNvPicPr preferRelativeResize="0"/>
          <p:nvPr/>
        </p:nvPicPr>
        <p:blipFill>
          <a:blip r:embed="rId3">
            <a:alphaModFix/>
          </a:blip>
          <a:stretch>
            <a:fillRect/>
          </a:stretch>
        </p:blipFill>
        <p:spPr>
          <a:xfrm>
            <a:off x="2558724" y="181861"/>
            <a:ext cx="6521999" cy="49122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1"/>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Independent Components</a:t>
            </a:r>
            <a:endParaRPr/>
          </a:p>
        </p:txBody>
      </p:sp>
      <p:sp>
        <p:nvSpPr>
          <p:cNvPr id="277" name="Google Shape;277;p41"/>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8" name="Google Shape;278;p41"/>
          <p:cNvPicPr preferRelativeResize="0"/>
          <p:nvPr/>
        </p:nvPicPr>
        <p:blipFill>
          <a:blip r:embed="rId3">
            <a:alphaModFix/>
          </a:blip>
          <a:stretch>
            <a:fillRect/>
          </a:stretch>
        </p:blipFill>
        <p:spPr>
          <a:xfrm>
            <a:off x="664250" y="754550"/>
            <a:ext cx="3763406" cy="4084151"/>
          </a:xfrm>
          <a:prstGeom prst="rect">
            <a:avLst/>
          </a:prstGeom>
          <a:noFill/>
          <a:ln>
            <a:noFill/>
          </a:ln>
        </p:spPr>
      </p:pic>
      <p:pic>
        <p:nvPicPr>
          <p:cNvPr id="279" name="Google Shape;279;p41"/>
          <p:cNvPicPr preferRelativeResize="0"/>
          <p:nvPr/>
        </p:nvPicPr>
        <p:blipFill>
          <a:blip r:embed="rId4">
            <a:alphaModFix/>
          </a:blip>
          <a:stretch>
            <a:fillRect/>
          </a:stretch>
        </p:blipFill>
        <p:spPr>
          <a:xfrm>
            <a:off x="5397981" y="754550"/>
            <a:ext cx="2841147" cy="40841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2"/>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Code Memory and Register File</a:t>
            </a:r>
            <a:endParaRPr/>
          </a:p>
        </p:txBody>
      </p:sp>
      <p:sp>
        <p:nvSpPr>
          <p:cNvPr id="285" name="Google Shape;285;p4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6" name="Google Shape;286;p42"/>
          <p:cNvPicPr preferRelativeResize="0"/>
          <p:nvPr/>
        </p:nvPicPr>
        <p:blipFill rotWithShape="1">
          <a:blip r:embed="rId3">
            <a:alphaModFix/>
          </a:blip>
          <a:srcRect b="1087" l="15228" r="8013" t="4340"/>
          <a:stretch/>
        </p:blipFill>
        <p:spPr>
          <a:xfrm>
            <a:off x="886962" y="754563"/>
            <a:ext cx="2537089" cy="4168749"/>
          </a:xfrm>
          <a:prstGeom prst="rect">
            <a:avLst/>
          </a:prstGeom>
          <a:noFill/>
          <a:ln>
            <a:noFill/>
          </a:ln>
        </p:spPr>
      </p:pic>
      <p:pic>
        <p:nvPicPr>
          <p:cNvPr id="287" name="Google Shape;287;p42"/>
          <p:cNvPicPr preferRelativeResize="0"/>
          <p:nvPr/>
        </p:nvPicPr>
        <p:blipFill rotWithShape="1">
          <a:blip r:embed="rId4">
            <a:alphaModFix/>
          </a:blip>
          <a:srcRect b="-133" l="2140" r="1446" t="11323"/>
          <a:stretch/>
        </p:blipFill>
        <p:spPr>
          <a:xfrm rot="10800000">
            <a:off x="3983351" y="1220638"/>
            <a:ext cx="4684749" cy="3236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10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i281 CPU in CPR E 281 Slides (Fall 2019)</a:t>
            </a:r>
            <a:endParaRPr/>
          </a:p>
        </p:txBody>
      </p:sp>
      <p:sp>
        <p:nvSpPr>
          <p:cNvPr id="76" name="Google Shape;76;p1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 name="Google Shape;77;p16"/>
          <p:cNvPicPr preferRelativeResize="0"/>
          <p:nvPr/>
        </p:nvPicPr>
        <p:blipFill>
          <a:blip r:embed="rId3">
            <a:alphaModFix/>
          </a:blip>
          <a:stretch>
            <a:fillRect/>
          </a:stretch>
        </p:blipFill>
        <p:spPr>
          <a:xfrm>
            <a:off x="1636175" y="674825"/>
            <a:ext cx="5871645" cy="4422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3"/>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Program Counter</a:t>
            </a:r>
            <a:endParaRPr/>
          </a:p>
        </p:txBody>
      </p:sp>
      <p:sp>
        <p:nvSpPr>
          <p:cNvPr id="293" name="Google Shape;293;p43"/>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4" name="Google Shape;294;p43"/>
          <p:cNvPicPr preferRelativeResize="0"/>
          <p:nvPr/>
        </p:nvPicPr>
        <p:blipFill>
          <a:blip r:embed="rId3">
            <a:alphaModFix/>
          </a:blip>
          <a:stretch>
            <a:fillRect/>
          </a:stretch>
        </p:blipFill>
        <p:spPr>
          <a:xfrm>
            <a:off x="370237" y="1172438"/>
            <a:ext cx="8403525" cy="2798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4"/>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Program Counter</a:t>
            </a:r>
            <a:endParaRPr/>
          </a:p>
        </p:txBody>
      </p:sp>
      <p:sp>
        <p:nvSpPr>
          <p:cNvPr id="300" name="Google Shape;300;p44"/>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1" name="Google Shape;301;p44"/>
          <p:cNvPicPr preferRelativeResize="0"/>
          <p:nvPr/>
        </p:nvPicPr>
        <p:blipFill rotWithShape="1">
          <a:blip r:embed="rId3">
            <a:alphaModFix/>
          </a:blip>
          <a:srcRect b="3920" l="21442" r="6841" t="0"/>
          <a:stretch/>
        </p:blipFill>
        <p:spPr>
          <a:xfrm rot="5400000">
            <a:off x="2619376" y="789038"/>
            <a:ext cx="3905249" cy="39239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45"/>
          <p:cNvPicPr preferRelativeResize="0"/>
          <p:nvPr/>
        </p:nvPicPr>
        <p:blipFill>
          <a:blip r:embed="rId3">
            <a:alphaModFix/>
          </a:blip>
          <a:stretch>
            <a:fillRect/>
          </a:stretch>
        </p:blipFill>
        <p:spPr>
          <a:xfrm>
            <a:off x="2576025" y="529675"/>
            <a:ext cx="3991957" cy="4084150"/>
          </a:xfrm>
          <a:prstGeom prst="rect">
            <a:avLst/>
          </a:prstGeom>
          <a:noFill/>
          <a:ln>
            <a:noFill/>
          </a:ln>
        </p:spPr>
      </p:pic>
      <p:sp>
        <p:nvSpPr>
          <p:cNvPr id="307" name="Google Shape;307;p45"/>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with Flag Register</a:t>
            </a:r>
            <a:endParaRPr/>
          </a:p>
        </p:txBody>
      </p:sp>
      <p:sp>
        <p:nvSpPr>
          <p:cNvPr id="308" name="Google Shape;308;p4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6"/>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with Flag Register</a:t>
            </a:r>
            <a:endParaRPr/>
          </a:p>
        </p:txBody>
      </p:sp>
      <p:sp>
        <p:nvSpPr>
          <p:cNvPr id="314" name="Google Shape;314;p4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5" name="Google Shape;315;p46"/>
          <p:cNvPicPr preferRelativeResize="0"/>
          <p:nvPr/>
        </p:nvPicPr>
        <p:blipFill rotWithShape="1">
          <a:blip r:embed="rId3">
            <a:alphaModFix/>
          </a:blip>
          <a:srcRect b="1232" l="17262" r="16420" t="958"/>
          <a:stretch/>
        </p:blipFill>
        <p:spPr>
          <a:xfrm rot="-5400000">
            <a:off x="2953723" y="-372488"/>
            <a:ext cx="3236552" cy="63647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7"/>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Instruction Decoder</a:t>
            </a:r>
            <a:endParaRPr/>
          </a:p>
        </p:txBody>
      </p:sp>
      <p:sp>
        <p:nvSpPr>
          <p:cNvPr id="321" name="Google Shape;321;p4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2" name="Google Shape;322;p47"/>
          <p:cNvPicPr preferRelativeResize="0"/>
          <p:nvPr/>
        </p:nvPicPr>
        <p:blipFill>
          <a:blip r:embed="rId3">
            <a:alphaModFix/>
          </a:blip>
          <a:stretch>
            <a:fillRect/>
          </a:stretch>
        </p:blipFill>
        <p:spPr>
          <a:xfrm>
            <a:off x="152400" y="1597063"/>
            <a:ext cx="8839201" cy="194938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8"/>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Instruction Decoder</a:t>
            </a:r>
            <a:endParaRPr/>
          </a:p>
        </p:txBody>
      </p:sp>
      <p:sp>
        <p:nvSpPr>
          <p:cNvPr id="328" name="Google Shape;328;p4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9" name="Google Shape;329;p48"/>
          <p:cNvPicPr preferRelativeResize="0"/>
          <p:nvPr/>
        </p:nvPicPr>
        <p:blipFill rotWithShape="1">
          <a:blip r:embed="rId3">
            <a:alphaModFix/>
          </a:blip>
          <a:srcRect b="4578" l="5561" r="5597" t="7369"/>
          <a:stretch/>
        </p:blipFill>
        <p:spPr>
          <a:xfrm>
            <a:off x="3036338" y="830750"/>
            <a:ext cx="3071324" cy="40585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9"/>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Memory and Video Card</a:t>
            </a:r>
            <a:endParaRPr/>
          </a:p>
        </p:txBody>
      </p:sp>
      <p:sp>
        <p:nvSpPr>
          <p:cNvPr id="335" name="Google Shape;335;p4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6" name="Google Shape;336;p49"/>
          <p:cNvPicPr preferRelativeResize="0"/>
          <p:nvPr/>
        </p:nvPicPr>
        <p:blipFill>
          <a:blip r:embed="rId3">
            <a:alphaModFix/>
          </a:blip>
          <a:stretch>
            <a:fillRect/>
          </a:stretch>
        </p:blipFill>
        <p:spPr>
          <a:xfrm>
            <a:off x="2568163" y="754550"/>
            <a:ext cx="4007667" cy="40841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0"/>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 Components</a:t>
            </a:r>
            <a:endParaRPr/>
          </a:p>
        </p:txBody>
      </p:sp>
      <p:sp>
        <p:nvSpPr>
          <p:cNvPr id="342" name="Google Shape;342;p50"/>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3" name="Google Shape;343;p50"/>
          <p:cNvPicPr preferRelativeResize="0"/>
          <p:nvPr/>
        </p:nvPicPr>
        <p:blipFill>
          <a:blip r:embed="rId3">
            <a:alphaModFix/>
          </a:blip>
          <a:stretch>
            <a:fillRect/>
          </a:stretch>
        </p:blipFill>
        <p:spPr>
          <a:xfrm>
            <a:off x="1166813" y="900113"/>
            <a:ext cx="6810375" cy="3343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1"/>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Debug and Clock</a:t>
            </a:r>
            <a:endParaRPr/>
          </a:p>
        </p:txBody>
      </p:sp>
      <p:sp>
        <p:nvSpPr>
          <p:cNvPr id="349" name="Google Shape;349;p51"/>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0" name="Google Shape;350;p51"/>
          <p:cNvPicPr preferRelativeResize="0"/>
          <p:nvPr/>
        </p:nvPicPr>
        <p:blipFill rotWithShape="1">
          <a:blip r:embed="rId3">
            <a:alphaModFix/>
          </a:blip>
          <a:srcRect b="18630" l="701" r="1889" t="11644"/>
          <a:stretch/>
        </p:blipFill>
        <p:spPr>
          <a:xfrm rot="10800000">
            <a:off x="555974" y="887773"/>
            <a:ext cx="3858601" cy="3682627"/>
          </a:xfrm>
          <a:prstGeom prst="rect">
            <a:avLst/>
          </a:prstGeom>
          <a:noFill/>
          <a:ln>
            <a:noFill/>
          </a:ln>
        </p:spPr>
      </p:pic>
      <p:pic>
        <p:nvPicPr>
          <p:cNvPr id="351" name="Google Shape;351;p51"/>
          <p:cNvPicPr preferRelativeResize="0"/>
          <p:nvPr/>
        </p:nvPicPr>
        <p:blipFill rotWithShape="1">
          <a:blip r:embed="rId4">
            <a:alphaModFix/>
          </a:blip>
          <a:srcRect b="12116" l="55945" r="8515" t="16485"/>
          <a:stretch/>
        </p:blipFill>
        <p:spPr>
          <a:xfrm rot="-5400000">
            <a:off x="5890951" y="667499"/>
            <a:ext cx="1539325" cy="41231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2"/>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Final Diagram</a:t>
            </a:r>
            <a:endParaRPr/>
          </a:p>
        </p:txBody>
      </p:sp>
      <p:sp>
        <p:nvSpPr>
          <p:cNvPr id="357" name="Google Shape;357;p5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8" name="Google Shape;358;p52"/>
          <p:cNvPicPr preferRelativeResize="0"/>
          <p:nvPr/>
        </p:nvPicPr>
        <p:blipFill>
          <a:blip r:embed="rId3">
            <a:alphaModFix/>
          </a:blip>
          <a:stretch>
            <a:fillRect/>
          </a:stretch>
        </p:blipFill>
        <p:spPr>
          <a:xfrm>
            <a:off x="2558725" y="181850"/>
            <a:ext cx="6521990" cy="4912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i281 Simulator (Fall 2020 / Spring 2021)</a:t>
            </a:r>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4" name="Google Shape;84;p1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5" name="Google Shape;85;p17"/>
          <p:cNvPicPr preferRelativeResize="0"/>
          <p:nvPr/>
        </p:nvPicPr>
        <p:blipFill rotWithShape="1">
          <a:blip r:embed="rId3">
            <a:alphaModFix/>
          </a:blip>
          <a:srcRect b="1912" l="0" r="0" t="0"/>
          <a:stretch/>
        </p:blipFill>
        <p:spPr>
          <a:xfrm>
            <a:off x="63175" y="572700"/>
            <a:ext cx="9017649" cy="4217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 Design</a:t>
            </a:r>
            <a:endParaRPr/>
          </a:p>
        </p:txBody>
      </p:sp>
      <p:sp>
        <p:nvSpPr>
          <p:cNvPr id="364" name="Google Shape;364;p53"/>
          <p:cNvSpPr txBox="1"/>
          <p:nvPr>
            <p:ph idx="1" type="body"/>
          </p:nvPr>
        </p:nvSpPr>
        <p:spPr>
          <a:xfrm>
            <a:off x="311700" y="1152475"/>
            <a:ext cx="3999900" cy="17376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IEEE-696 Standard</a:t>
            </a:r>
            <a:endParaRPr/>
          </a:p>
          <a:p>
            <a:pPr indent="-317500" lvl="0" marL="457200" rtl="0" algn="l">
              <a:spcBef>
                <a:spcPts val="0"/>
              </a:spcBef>
              <a:spcAft>
                <a:spcPts val="0"/>
              </a:spcAft>
              <a:buSzPts val="1400"/>
              <a:buChar char="●"/>
            </a:pPr>
            <a:r>
              <a:rPr lang="en"/>
              <a:t>Due to </a:t>
            </a:r>
            <a:r>
              <a:rPr lang="en"/>
              <a:t>technological</a:t>
            </a:r>
            <a:r>
              <a:rPr lang="en"/>
              <a:t> </a:t>
            </a:r>
            <a:r>
              <a:rPr lang="en"/>
              <a:t>similarities, we are using old-school computer design techniques to build our modules.</a:t>
            </a:r>
            <a:endParaRPr/>
          </a:p>
        </p:txBody>
      </p:sp>
      <p:sp>
        <p:nvSpPr>
          <p:cNvPr id="365" name="Google Shape;365;p53"/>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6" name="Google Shape;366;p53"/>
          <p:cNvPicPr preferRelativeResize="0"/>
          <p:nvPr/>
        </p:nvPicPr>
        <p:blipFill>
          <a:blip r:embed="rId3">
            <a:alphaModFix/>
          </a:blip>
          <a:stretch>
            <a:fillRect/>
          </a:stretch>
        </p:blipFill>
        <p:spPr>
          <a:xfrm>
            <a:off x="311700" y="3133850"/>
            <a:ext cx="3975249" cy="1414525"/>
          </a:xfrm>
          <a:prstGeom prst="rect">
            <a:avLst/>
          </a:prstGeom>
          <a:noFill/>
          <a:ln>
            <a:noFill/>
          </a:ln>
        </p:spPr>
      </p:pic>
      <p:pic>
        <p:nvPicPr>
          <p:cNvPr id="367" name="Google Shape;367;p53"/>
          <p:cNvPicPr preferRelativeResize="0"/>
          <p:nvPr/>
        </p:nvPicPr>
        <p:blipFill>
          <a:blip r:embed="rId4">
            <a:alphaModFix/>
          </a:blip>
          <a:stretch>
            <a:fillRect/>
          </a:stretch>
        </p:blipFill>
        <p:spPr>
          <a:xfrm>
            <a:off x="4483500" y="1289425"/>
            <a:ext cx="4527599" cy="25646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 Design</a:t>
            </a:r>
            <a:endParaRPr/>
          </a:p>
        </p:txBody>
      </p:sp>
      <p:sp>
        <p:nvSpPr>
          <p:cNvPr id="373" name="Google Shape;373;p54"/>
          <p:cNvSpPr txBox="1"/>
          <p:nvPr>
            <p:ph idx="1" type="body"/>
          </p:nvPr>
        </p:nvSpPr>
        <p:spPr>
          <a:xfrm>
            <a:off x="311700" y="1082850"/>
            <a:ext cx="2742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Each module starts as a chip-level electrical schematic.</a:t>
            </a:r>
            <a:endParaRPr sz="1800"/>
          </a:p>
          <a:p>
            <a:pPr indent="-342900" lvl="0" marL="457200" rtl="0" algn="l">
              <a:spcBef>
                <a:spcPts val="0"/>
              </a:spcBef>
              <a:spcAft>
                <a:spcPts val="0"/>
              </a:spcAft>
              <a:buSzPts val="1800"/>
              <a:buChar char="●"/>
            </a:pPr>
            <a:r>
              <a:rPr lang="en" sz="1800"/>
              <a:t>Pictures is the schematic for the MUX</a:t>
            </a:r>
            <a:endParaRPr sz="1800"/>
          </a:p>
        </p:txBody>
      </p:sp>
      <p:sp>
        <p:nvSpPr>
          <p:cNvPr id="374" name="Google Shape;374;p54"/>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5" name="Google Shape;375;p54"/>
          <p:cNvPicPr preferRelativeResize="0"/>
          <p:nvPr/>
        </p:nvPicPr>
        <p:blipFill>
          <a:blip r:embed="rId3">
            <a:alphaModFix/>
          </a:blip>
          <a:stretch>
            <a:fillRect/>
          </a:stretch>
        </p:blipFill>
        <p:spPr>
          <a:xfrm>
            <a:off x="3283075" y="413925"/>
            <a:ext cx="5632974" cy="44059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 Design</a:t>
            </a:r>
            <a:endParaRPr/>
          </a:p>
        </p:txBody>
      </p:sp>
      <p:sp>
        <p:nvSpPr>
          <p:cNvPr id="381" name="Google Shape;381;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After the logical schematic is finished, it must be translated into something that can be built on a breadboard.</a:t>
            </a:r>
            <a:endParaRPr/>
          </a:p>
          <a:p>
            <a:pPr indent="-342900" lvl="0" marL="457200" rtl="0" algn="l">
              <a:spcBef>
                <a:spcPts val="0"/>
              </a:spcBef>
              <a:spcAft>
                <a:spcPts val="0"/>
              </a:spcAft>
              <a:buSzPts val="1800"/>
              <a:buChar char="●"/>
            </a:pPr>
            <a:r>
              <a:rPr lang="en"/>
              <a:t>A rough component outline of each module is created before physical assembly can begin.</a:t>
            </a:r>
            <a:endParaRPr/>
          </a:p>
        </p:txBody>
      </p:sp>
      <p:sp>
        <p:nvSpPr>
          <p:cNvPr id="382" name="Google Shape;382;p5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3" name="Google Shape;383;p55"/>
          <p:cNvPicPr preferRelativeResize="0"/>
          <p:nvPr/>
        </p:nvPicPr>
        <p:blipFill rotWithShape="1">
          <a:blip r:embed="rId3">
            <a:alphaModFix/>
          </a:blip>
          <a:srcRect b="8390" l="6520" r="6416" t="8622"/>
          <a:stretch/>
        </p:blipFill>
        <p:spPr>
          <a:xfrm>
            <a:off x="1322075" y="2616475"/>
            <a:ext cx="6499849" cy="2225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 Design</a:t>
            </a:r>
            <a:endParaRPr/>
          </a:p>
        </p:txBody>
      </p:sp>
      <p:sp>
        <p:nvSpPr>
          <p:cNvPr id="389" name="Google Shape;389;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Once a breadboard layout is finished, it can be physically implemented.</a:t>
            </a:r>
            <a:endParaRPr/>
          </a:p>
          <a:p>
            <a:pPr indent="-342900" lvl="0" marL="457200" rtl="0" algn="l">
              <a:spcBef>
                <a:spcPts val="0"/>
              </a:spcBef>
              <a:spcAft>
                <a:spcPts val="0"/>
              </a:spcAft>
              <a:buSzPts val="1800"/>
              <a:buChar char="●"/>
            </a:pPr>
            <a:r>
              <a:rPr lang="en"/>
              <a:t>Ribbon cable is used with the black connectors to transfer data across modules.</a:t>
            </a:r>
            <a:endParaRPr/>
          </a:p>
        </p:txBody>
      </p:sp>
      <p:sp>
        <p:nvSpPr>
          <p:cNvPr id="390" name="Google Shape;390;p5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1" name="Google Shape;391;p56"/>
          <p:cNvPicPr preferRelativeResize="0"/>
          <p:nvPr/>
        </p:nvPicPr>
        <p:blipFill>
          <a:blip r:embed="rId3">
            <a:alphaModFix/>
          </a:blip>
          <a:stretch>
            <a:fillRect/>
          </a:stretch>
        </p:blipFill>
        <p:spPr>
          <a:xfrm>
            <a:off x="1176325" y="2595975"/>
            <a:ext cx="6791325" cy="2266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7"/>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System Modules</a:t>
            </a:r>
            <a:endParaRPr/>
          </a:p>
        </p:txBody>
      </p:sp>
      <p:sp>
        <p:nvSpPr>
          <p:cNvPr id="397" name="Google Shape;397;p5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8" name="Google Shape;398;p57"/>
          <p:cNvSpPr/>
          <p:nvPr/>
        </p:nvSpPr>
        <p:spPr>
          <a:xfrm>
            <a:off x="832700" y="40825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Code Memory Module</a:t>
            </a:r>
            <a:endParaRPr/>
          </a:p>
        </p:txBody>
      </p:sp>
      <p:sp>
        <p:nvSpPr>
          <p:cNvPr id="399" name="Google Shape;399;p57"/>
          <p:cNvSpPr/>
          <p:nvPr/>
        </p:nvSpPr>
        <p:spPr>
          <a:xfrm>
            <a:off x="6613550" y="150995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 </a:t>
            </a:r>
            <a:r>
              <a:rPr lang="en"/>
              <a:t>Memory + Video Card Module</a:t>
            </a:r>
            <a:endParaRPr/>
          </a:p>
        </p:txBody>
      </p:sp>
      <p:sp>
        <p:nvSpPr>
          <p:cNvPr id="400" name="Google Shape;400;p57"/>
          <p:cNvSpPr/>
          <p:nvPr/>
        </p:nvSpPr>
        <p:spPr>
          <a:xfrm>
            <a:off x="832700" y="153270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Program Counter Module</a:t>
            </a:r>
            <a:endParaRPr/>
          </a:p>
        </p:txBody>
      </p:sp>
      <p:sp>
        <p:nvSpPr>
          <p:cNvPr id="401" name="Google Shape;401;p57"/>
          <p:cNvSpPr/>
          <p:nvPr/>
        </p:nvSpPr>
        <p:spPr>
          <a:xfrm>
            <a:off x="3723125" y="153270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Arithmetic Logic Module</a:t>
            </a:r>
            <a:endParaRPr/>
          </a:p>
        </p:txBody>
      </p:sp>
      <p:sp>
        <p:nvSpPr>
          <p:cNvPr id="402" name="Google Shape;402;p57"/>
          <p:cNvSpPr/>
          <p:nvPr/>
        </p:nvSpPr>
        <p:spPr>
          <a:xfrm>
            <a:off x="832700" y="265715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Multiplexer Module</a:t>
            </a:r>
            <a:endParaRPr/>
          </a:p>
        </p:txBody>
      </p:sp>
      <p:sp>
        <p:nvSpPr>
          <p:cNvPr id="403" name="Google Shape;403;p57"/>
          <p:cNvSpPr/>
          <p:nvPr/>
        </p:nvSpPr>
        <p:spPr>
          <a:xfrm>
            <a:off x="6613525" y="40825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Register File Module</a:t>
            </a:r>
            <a:endParaRPr/>
          </a:p>
        </p:txBody>
      </p:sp>
      <p:sp>
        <p:nvSpPr>
          <p:cNvPr id="404" name="Google Shape;404;p57"/>
          <p:cNvSpPr/>
          <p:nvPr/>
        </p:nvSpPr>
        <p:spPr>
          <a:xfrm>
            <a:off x="3723125" y="261165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Boot Module</a:t>
            </a:r>
            <a:endParaRPr/>
          </a:p>
        </p:txBody>
      </p:sp>
      <p:sp>
        <p:nvSpPr>
          <p:cNvPr id="405" name="Google Shape;405;p57"/>
          <p:cNvSpPr/>
          <p:nvPr/>
        </p:nvSpPr>
        <p:spPr>
          <a:xfrm>
            <a:off x="6613550" y="261165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User Panel Module</a:t>
            </a:r>
            <a:endParaRPr/>
          </a:p>
        </p:txBody>
      </p:sp>
      <p:sp>
        <p:nvSpPr>
          <p:cNvPr id="406" name="Google Shape;406;p57"/>
          <p:cNvSpPr/>
          <p:nvPr/>
        </p:nvSpPr>
        <p:spPr>
          <a:xfrm>
            <a:off x="3723113" y="40825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Control Table Module</a:t>
            </a:r>
            <a:endParaRPr/>
          </a:p>
        </p:txBody>
      </p:sp>
      <p:sp>
        <p:nvSpPr>
          <p:cNvPr id="407" name="Google Shape;407;p57"/>
          <p:cNvSpPr/>
          <p:nvPr/>
        </p:nvSpPr>
        <p:spPr>
          <a:xfrm>
            <a:off x="832700" y="369060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Clock Module</a:t>
            </a:r>
            <a:endParaRPr/>
          </a:p>
        </p:txBody>
      </p:sp>
      <p:sp>
        <p:nvSpPr>
          <p:cNvPr id="408" name="Google Shape;408;p57"/>
          <p:cNvSpPr/>
          <p:nvPr/>
        </p:nvSpPr>
        <p:spPr>
          <a:xfrm>
            <a:off x="6613550" y="3690600"/>
            <a:ext cx="1918500" cy="528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Debug Module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a:t>
            </a:r>
            <a:r>
              <a:rPr lang="en"/>
              <a:t> Design</a:t>
            </a:r>
            <a:endParaRPr/>
          </a:p>
        </p:txBody>
      </p:sp>
      <p:sp>
        <p:nvSpPr>
          <p:cNvPr id="414" name="Google Shape;414;p5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Once enough modules have been constructed, the high-level system </a:t>
            </a:r>
            <a:r>
              <a:rPr lang="en"/>
              <a:t>design</a:t>
            </a:r>
            <a:r>
              <a:rPr lang="en"/>
              <a:t> can be </a:t>
            </a:r>
            <a:r>
              <a:rPr lang="en"/>
              <a:t>implemented</a:t>
            </a:r>
            <a:r>
              <a:rPr lang="en"/>
              <a:t>.</a:t>
            </a:r>
            <a:endParaRPr/>
          </a:p>
          <a:p>
            <a:pPr indent="-317500" lvl="0" marL="457200" rtl="0" algn="l">
              <a:spcBef>
                <a:spcPts val="0"/>
              </a:spcBef>
              <a:spcAft>
                <a:spcPts val="0"/>
              </a:spcAft>
              <a:buSzPts val="1400"/>
              <a:buChar char="●"/>
            </a:pPr>
            <a:r>
              <a:rPr lang="en"/>
              <a:t>This involves connecting the modules to match the </a:t>
            </a:r>
            <a:r>
              <a:rPr lang="en"/>
              <a:t>conceptual</a:t>
            </a:r>
            <a:r>
              <a:rPr lang="en"/>
              <a:t> i281 design.</a:t>
            </a:r>
            <a:endParaRPr/>
          </a:p>
          <a:p>
            <a:pPr indent="-317500" lvl="0" marL="457200" rtl="0" algn="l">
              <a:spcBef>
                <a:spcPts val="0"/>
              </a:spcBef>
              <a:spcAft>
                <a:spcPts val="0"/>
              </a:spcAft>
              <a:buSzPts val="1400"/>
              <a:buChar char="●"/>
            </a:pPr>
            <a:r>
              <a:rPr lang="en"/>
              <a:t>Assuming that all modules work as intended, the finished system should be fully </a:t>
            </a:r>
            <a:r>
              <a:rPr lang="en"/>
              <a:t>compatible</a:t>
            </a:r>
            <a:r>
              <a:rPr lang="en"/>
              <a:t> with all existing i281 software.</a:t>
            </a:r>
            <a:endParaRPr/>
          </a:p>
        </p:txBody>
      </p:sp>
      <p:sp>
        <p:nvSpPr>
          <p:cNvPr id="415" name="Google Shape;415;p5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6" name="Google Shape;416;p58"/>
          <p:cNvPicPr preferRelativeResize="0"/>
          <p:nvPr/>
        </p:nvPicPr>
        <p:blipFill>
          <a:blip r:embed="rId3">
            <a:alphaModFix/>
          </a:blip>
          <a:stretch>
            <a:fillRect/>
          </a:stretch>
        </p:blipFill>
        <p:spPr>
          <a:xfrm>
            <a:off x="4499650" y="1247325"/>
            <a:ext cx="4527603" cy="305253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Prototype Implementations</a:t>
            </a:r>
            <a:endParaRPr/>
          </a:p>
        </p:txBody>
      </p:sp>
      <p:sp>
        <p:nvSpPr>
          <p:cNvPr id="422" name="Google Shape;422;p5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Since this project is more </a:t>
            </a:r>
            <a:r>
              <a:rPr lang="en"/>
              <a:t>implementation</a:t>
            </a:r>
            <a:r>
              <a:rPr lang="en"/>
              <a:t> heavy, most of our first semester was focused on constructing our prototype.</a:t>
            </a:r>
            <a:endParaRPr/>
          </a:p>
          <a:p>
            <a:pPr indent="-317500" lvl="0" marL="457200" rtl="0" algn="l">
              <a:spcBef>
                <a:spcPts val="0"/>
              </a:spcBef>
              <a:spcAft>
                <a:spcPts val="0"/>
              </a:spcAft>
              <a:buSzPts val="1400"/>
              <a:buChar char="●"/>
            </a:pPr>
            <a:r>
              <a:rPr lang="en"/>
              <a:t>The project </a:t>
            </a:r>
            <a:r>
              <a:rPr lang="en"/>
              <a:t>requirements</a:t>
            </a:r>
            <a:r>
              <a:rPr lang="en"/>
              <a:t> call for the first version of the i281 CPU to be built on solderless breadboards. This allowed us to build each module and test as we progressed.</a:t>
            </a:r>
            <a:endParaRPr/>
          </a:p>
          <a:p>
            <a:pPr indent="-317500" lvl="0" marL="457200" rtl="0" algn="l">
              <a:spcBef>
                <a:spcPts val="0"/>
              </a:spcBef>
              <a:spcAft>
                <a:spcPts val="0"/>
              </a:spcAft>
              <a:buSzPts val="1400"/>
              <a:buChar char="●"/>
            </a:pPr>
            <a:r>
              <a:rPr lang="en"/>
              <a:t>When an issue with a module was found, it could easily be corrected, and it’s KiCAD design schematics updated.</a:t>
            </a:r>
            <a:endParaRPr/>
          </a:p>
        </p:txBody>
      </p:sp>
      <p:sp>
        <p:nvSpPr>
          <p:cNvPr id="423" name="Google Shape;423;p5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4" name="Google Shape;424;p59"/>
          <p:cNvPicPr preferRelativeResize="0"/>
          <p:nvPr/>
        </p:nvPicPr>
        <p:blipFill>
          <a:blip r:embed="rId3">
            <a:alphaModFix/>
          </a:blip>
          <a:stretch>
            <a:fillRect/>
          </a:stretch>
        </p:blipFill>
        <p:spPr>
          <a:xfrm>
            <a:off x="4464000" y="1170125"/>
            <a:ext cx="4507247" cy="33810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Prototype Implementations</a:t>
            </a:r>
            <a:endParaRPr/>
          </a:p>
          <a:p>
            <a:pPr indent="0" lvl="0" marL="0" rtl="0" algn="l">
              <a:spcBef>
                <a:spcPts val="0"/>
              </a:spcBef>
              <a:spcAft>
                <a:spcPts val="0"/>
              </a:spcAft>
              <a:buNone/>
            </a:pPr>
            <a:r>
              <a:t/>
            </a:r>
            <a:endParaRPr/>
          </a:p>
        </p:txBody>
      </p:sp>
      <p:sp>
        <p:nvSpPr>
          <p:cNvPr id="430" name="Google Shape;430;p6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As the semester progressed, we implemented enough of the prototype modules that we </a:t>
            </a:r>
            <a:r>
              <a:rPr lang="en"/>
              <a:t>were</a:t>
            </a:r>
            <a:r>
              <a:rPr lang="en"/>
              <a:t> able to construct a minimally viable processor (MVP).</a:t>
            </a:r>
            <a:endParaRPr/>
          </a:p>
          <a:p>
            <a:pPr indent="-317500" lvl="0" marL="457200" rtl="0" algn="l">
              <a:spcBef>
                <a:spcPts val="0"/>
              </a:spcBef>
              <a:spcAft>
                <a:spcPts val="0"/>
              </a:spcAft>
              <a:buSzPts val="1400"/>
              <a:buChar char="●"/>
            </a:pPr>
            <a:r>
              <a:rPr lang="en"/>
              <a:t>The MVP lacks a number of features that will be present on the finished product, but it allows most of the critical modules to be integration tested using simple test programs.</a:t>
            </a:r>
            <a:endParaRPr/>
          </a:p>
        </p:txBody>
      </p:sp>
      <p:sp>
        <p:nvSpPr>
          <p:cNvPr id="431" name="Google Shape;431;p60"/>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2" name="Google Shape;432;p60"/>
          <p:cNvPicPr preferRelativeResize="0"/>
          <p:nvPr/>
        </p:nvPicPr>
        <p:blipFill>
          <a:blip r:embed="rId3">
            <a:alphaModFix/>
          </a:blip>
          <a:stretch>
            <a:fillRect/>
          </a:stretch>
        </p:blipFill>
        <p:spPr>
          <a:xfrm>
            <a:off x="490650" y="1457901"/>
            <a:ext cx="3740026" cy="2805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Breadboard Implementation</a:t>
            </a:r>
            <a:endParaRPr/>
          </a:p>
        </p:txBody>
      </p:sp>
      <p:sp>
        <p:nvSpPr>
          <p:cNvPr id="438" name="Google Shape;438;p61"/>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9" name="Google Shape;439;p61" title="IMG_1648-HR.MOV">
            <a:hlinkClick r:id="rId3"/>
          </p:cNvPr>
          <p:cNvPicPr preferRelativeResize="0"/>
          <p:nvPr/>
        </p:nvPicPr>
        <p:blipFill>
          <a:blip r:embed="rId4">
            <a:alphaModFix/>
          </a:blip>
          <a:stretch>
            <a:fillRect/>
          </a:stretch>
        </p:blipFill>
        <p:spPr>
          <a:xfrm>
            <a:off x="1715300" y="712925"/>
            <a:ext cx="5713400" cy="4285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Breadboard Implementation</a:t>
            </a:r>
            <a:endParaRPr/>
          </a:p>
        </p:txBody>
      </p:sp>
      <p:sp>
        <p:nvSpPr>
          <p:cNvPr id="445" name="Google Shape;445;p6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6" name="Google Shape;446;p62"/>
          <p:cNvSpPr txBox="1"/>
          <p:nvPr/>
        </p:nvSpPr>
        <p:spPr>
          <a:xfrm>
            <a:off x="311700" y="1017725"/>
            <a:ext cx="8520600" cy="3566100"/>
          </a:xfrm>
          <a:prstGeom prst="rect">
            <a:avLst/>
          </a:prstGeom>
          <a:noFill/>
          <a:ln>
            <a:noFill/>
          </a:ln>
        </p:spPr>
        <p:txBody>
          <a:bodyPr anchorCtr="0" anchor="ctr" bIns="91425" lIns="91425" spcFirstLastPara="1" rIns="91425" wrap="square" tIns="91425">
            <a:noAutofit/>
          </a:bodyPr>
          <a:lstStyle/>
          <a:p>
            <a:pPr indent="-342900" lvl="0" marL="457200" rtl="0" algn="l">
              <a:spcBef>
                <a:spcPts val="0"/>
              </a:spcBef>
              <a:spcAft>
                <a:spcPts val="0"/>
              </a:spcAft>
              <a:buClr>
                <a:schemeClr val="dk2"/>
              </a:buClr>
              <a:buSzPts val="1800"/>
              <a:buAutoNum type="arabicParenR"/>
            </a:pPr>
            <a:r>
              <a:rPr lang="en" sz="1800">
                <a:solidFill>
                  <a:schemeClr val="dk2"/>
                </a:solidFill>
              </a:rPr>
              <a:t>It works!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AutoNum type="arabicParenR"/>
            </a:pPr>
            <a:r>
              <a:rPr lang="en" sz="1800">
                <a:solidFill>
                  <a:schemeClr val="dk2"/>
                </a:solidFill>
              </a:rPr>
              <a:t>Only draws 0.5A max at 5V</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AutoNum type="arabicParenR"/>
            </a:pPr>
            <a:r>
              <a:rPr lang="en" sz="1800">
                <a:solidFill>
                  <a:schemeClr val="dk2"/>
                </a:solidFill>
              </a:rPr>
              <a:t>We should continue our efforts</a:t>
            </a:r>
            <a:endParaRPr sz="1800">
              <a:solidFill>
                <a:schemeClr val="dk2"/>
              </a:solidFill>
            </a:endParaRPr>
          </a:p>
        </p:txBody>
      </p:sp>
      <p:pic>
        <p:nvPicPr>
          <p:cNvPr id="447" name="Google Shape;447;p62"/>
          <p:cNvPicPr preferRelativeResize="0"/>
          <p:nvPr/>
        </p:nvPicPr>
        <p:blipFill>
          <a:blip r:embed="rId3">
            <a:alphaModFix/>
          </a:blip>
          <a:stretch>
            <a:fillRect/>
          </a:stretch>
        </p:blipFill>
        <p:spPr>
          <a:xfrm>
            <a:off x="4365950" y="1139500"/>
            <a:ext cx="4430075" cy="33225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a:t>
            </a:r>
            <a:r>
              <a:rPr lang="en"/>
              <a:t>281 Simulator</a:t>
            </a:r>
            <a:r>
              <a:rPr lang="en"/>
              <a:t> (Fall 2020 / Spring 2021)</a:t>
            </a:r>
            <a:endParaRPr/>
          </a:p>
        </p:txBody>
      </p:sp>
      <p:sp>
        <p:nvSpPr>
          <p:cNvPr id="91" name="Google Shape;91;p1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2" name="Google Shape;92;p18"/>
          <p:cNvPicPr preferRelativeResize="0"/>
          <p:nvPr/>
        </p:nvPicPr>
        <p:blipFill>
          <a:blip r:embed="rId3">
            <a:alphaModFix/>
          </a:blip>
          <a:stretch>
            <a:fillRect/>
          </a:stretch>
        </p:blipFill>
        <p:spPr>
          <a:xfrm>
            <a:off x="616575" y="572700"/>
            <a:ext cx="7802798" cy="44540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Complexity</a:t>
            </a:r>
            <a:endParaRPr/>
          </a:p>
        </p:txBody>
      </p:sp>
      <p:sp>
        <p:nvSpPr>
          <p:cNvPr id="453" name="Google Shape;453;p63"/>
          <p:cNvSpPr txBox="1"/>
          <p:nvPr>
            <p:ph idx="1" type="body"/>
          </p:nvPr>
        </p:nvSpPr>
        <p:spPr>
          <a:xfrm>
            <a:off x="311700" y="1152475"/>
            <a:ext cx="3963000" cy="3416400"/>
          </a:xfrm>
          <a:prstGeom prst="rect">
            <a:avLst/>
          </a:prstGeom>
        </p:spPr>
        <p:txBody>
          <a:bodyPr anchorCtr="0" anchor="ctr" bIns="91425" lIns="91425" spcFirstLastPara="1" rIns="91425" wrap="square" tIns="91425">
            <a:normAutofit fontScale="25000" lnSpcReduction="20000"/>
          </a:bodyPr>
          <a:lstStyle/>
          <a:p>
            <a:pPr indent="-353892" lvl="0" marL="457200" rtl="0" algn="l">
              <a:lnSpc>
                <a:spcPct val="150000"/>
              </a:lnSpc>
              <a:spcBef>
                <a:spcPts val="0"/>
              </a:spcBef>
              <a:spcAft>
                <a:spcPts val="0"/>
              </a:spcAft>
              <a:buSzPct val="100000"/>
              <a:buChar char="●"/>
            </a:pPr>
            <a:r>
              <a:rPr lang="en" sz="7892"/>
              <a:t>Breadboards and Wires</a:t>
            </a:r>
            <a:endParaRPr sz="7892"/>
          </a:p>
          <a:p>
            <a:pPr indent="-353892" lvl="0" marL="457200" rtl="0" algn="l">
              <a:lnSpc>
                <a:spcPct val="150000"/>
              </a:lnSpc>
              <a:spcBef>
                <a:spcPts val="0"/>
              </a:spcBef>
              <a:spcAft>
                <a:spcPts val="0"/>
              </a:spcAft>
              <a:buSzPct val="100000"/>
              <a:buChar char="●"/>
            </a:pPr>
            <a:r>
              <a:rPr lang="en" sz="7892"/>
              <a:t>Hardware Design/Constraints</a:t>
            </a:r>
            <a:endParaRPr sz="7892"/>
          </a:p>
          <a:p>
            <a:pPr indent="-353892" lvl="1" marL="914400" rtl="0" algn="l">
              <a:lnSpc>
                <a:spcPct val="150000"/>
              </a:lnSpc>
              <a:spcBef>
                <a:spcPts val="0"/>
              </a:spcBef>
              <a:spcAft>
                <a:spcPts val="0"/>
              </a:spcAft>
              <a:buSzPct val="100000"/>
              <a:buChar char="○"/>
            </a:pPr>
            <a:r>
              <a:rPr lang="en" sz="7892"/>
              <a:t>Limited By Breadboards</a:t>
            </a:r>
            <a:endParaRPr sz="7892"/>
          </a:p>
          <a:p>
            <a:pPr indent="-353892" lvl="1" marL="914400" rtl="0" algn="l">
              <a:lnSpc>
                <a:spcPct val="150000"/>
              </a:lnSpc>
              <a:spcBef>
                <a:spcPts val="0"/>
              </a:spcBef>
              <a:spcAft>
                <a:spcPts val="0"/>
              </a:spcAft>
              <a:buSzPct val="100000"/>
              <a:buChar char="○"/>
            </a:pPr>
            <a:r>
              <a:rPr lang="en" sz="7892"/>
              <a:t>Wiring Complexity</a:t>
            </a:r>
            <a:endParaRPr sz="7892"/>
          </a:p>
          <a:p>
            <a:pPr indent="-353892" lvl="1" marL="914400" rtl="0" algn="l">
              <a:lnSpc>
                <a:spcPct val="150000"/>
              </a:lnSpc>
              <a:spcBef>
                <a:spcPts val="0"/>
              </a:spcBef>
              <a:spcAft>
                <a:spcPts val="0"/>
              </a:spcAft>
              <a:buSzPct val="100000"/>
              <a:buChar char="○"/>
            </a:pPr>
            <a:r>
              <a:rPr lang="en" sz="7892"/>
              <a:t>Educational Emphasis</a:t>
            </a:r>
            <a:endParaRPr sz="7892"/>
          </a:p>
          <a:p>
            <a:pPr indent="-353892" lvl="0" marL="457200" rtl="0" algn="l">
              <a:lnSpc>
                <a:spcPct val="150000"/>
              </a:lnSpc>
              <a:spcBef>
                <a:spcPts val="0"/>
              </a:spcBef>
              <a:spcAft>
                <a:spcPts val="0"/>
              </a:spcAft>
              <a:buSzPct val="100000"/>
              <a:buChar char="●"/>
            </a:pPr>
            <a:r>
              <a:rPr lang="en" sz="7892"/>
              <a:t>Obtainable Parts</a:t>
            </a:r>
            <a:endParaRPr sz="7892"/>
          </a:p>
          <a:p>
            <a:pPr indent="-353892" lvl="1" marL="914400" rtl="0" algn="l">
              <a:lnSpc>
                <a:spcPct val="150000"/>
              </a:lnSpc>
              <a:spcBef>
                <a:spcPts val="0"/>
              </a:spcBef>
              <a:spcAft>
                <a:spcPts val="0"/>
              </a:spcAft>
              <a:buSzPct val="100000"/>
              <a:buChar char="○"/>
            </a:pPr>
            <a:r>
              <a:rPr lang="en" sz="7892"/>
              <a:t>Available parts</a:t>
            </a:r>
            <a:endParaRPr sz="7892"/>
          </a:p>
          <a:p>
            <a:pPr indent="0" lvl="0" marL="457200" rtl="0" algn="l">
              <a:lnSpc>
                <a:spcPct val="150000"/>
              </a:lnSpc>
              <a:spcBef>
                <a:spcPts val="1200"/>
              </a:spcBef>
              <a:spcAft>
                <a:spcPts val="0"/>
              </a:spcAft>
              <a:buNone/>
            </a:pPr>
            <a:r>
              <a:t/>
            </a:r>
            <a:endParaRPr sz="3750"/>
          </a:p>
          <a:p>
            <a:pPr indent="0" lvl="0" marL="0" rtl="0" algn="l">
              <a:spcBef>
                <a:spcPts val="1200"/>
              </a:spcBef>
              <a:spcAft>
                <a:spcPts val="1200"/>
              </a:spcAft>
              <a:buNone/>
            </a:pPr>
            <a:r>
              <a:t/>
            </a:r>
            <a:endParaRPr/>
          </a:p>
        </p:txBody>
      </p:sp>
      <p:sp>
        <p:nvSpPr>
          <p:cNvPr id="454" name="Google Shape;454;p63"/>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55" name="Google Shape;455;p63"/>
          <p:cNvPicPr preferRelativeResize="0"/>
          <p:nvPr/>
        </p:nvPicPr>
        <p:blipFill>
          <a:blip r:embed="rId3">
            <a:alphaModFix/>
          </a:blip>
          <a:stretch>
            <a:fillRect/>
          </a:stretch>
        </p:blipFill>
        <p:spPr>
          <a:xfrm>
            <a:off x="4363325" y="860750"/>
            <a:ext cx="4717399" cy="3553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Iterations</a:t>
            </a:r>
            <a:endParaRPr/>
          </a:p>
        </p:txBody>
      </p:sp>
      <p:sp>
        <p:nvSpPr>
          <p:cNvPr id="461" name="Google Shape;461;p64"/>
          <p:cNvSpPr txBox="1"/>
          <p:nvPr>
            <p:ph idx="1" type="body"/>
          </p:nvPr>
        </p:nvSpPr>
        <p:spPr>
          <a:xfrm>
            <a:off x="311700" y="1152475"/>
            <a:ext cx="3808200" cy="3416400"/>
          </a:xfrm>
          <a:prstGeom prst="rect">
            <a:avLst/>
          </a:prstGeom>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SzPts val="2100"/>
              <a:buChar char="●"/>
            </a:pPr>
            <a:r>
              <a:rPr lang="en" sz="2100"/>
              <a:t>i281 CPU Simulation and FPGA Design</a:t>
            </a:r>
            <a:endParaRPr sz="2100"/>
          </a:p>
          <a:p>
            <a:pPr indent="-361950" lvl="0" marL="457200" rtl="0" algn="l">
              <a:lnSpc>
                <a:spcPct val="150000"/>
              </a:lnSpc>
              <a:spcBef>
                <a:spcPts val="0"/>
              </a:spcBef>
              <a:spcAft>
                <a:spcPts val="0"/>
              </a:spcAft>
              <a:buSzPts val="2100"/>
              <a:buChar char="●"/>
            </a:pPr>
            <a:r>
              <a:rPr lang="en" sz="2100"/>
              <a:t>FPGA </a:t>
            </a:r>
            <a:r>
              <a:rPr lang="en" sz="2100"/>
              <a:t>Design + Our Design Decisions</a:t>
            </a:r>
            <a:endParaRPr sz="2100"/>
          </a:p>
          <a:p>
            <a:pPr indent="-361950" lvl="0" marL="457200" rtl="0" algn="l">
              <a:lnSpc>
                <a:spcPct val="150000"/>
              </a:lnSpc>
              <a:spcBef>
                <a:spcPts val="0"/>
              </a:spcBef>
              <a:spcAft>
                <a:spcPts val="0"/>
              </a:spcAft>
              <a:buSzPts val="2100"/>
              <a:buChar char="●"/>
            </a:pPr>
            <a:r>
              <a:rPr lang="en" sz="2100"/>
              <a:t>Fixed Errors From Debugging &amp; Redesigns</a:t>
            </a:r>
            <a:endParaRPr sz="2100"/>
          </a:p>
        </p:txBody>
      </p:sp>
      <p:sp>
        <p:nvSpPr>
          <p:cNvPr id="462" name="Google Shape;462;p64"/>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63" name="Google Shape;463;p64"/>
          <p:cNvPicPr preferRelativeResize="0"/>
          <p:nvPr/>
        </p:nvPicPr>
        <p:blipFill>
          <a:blip r:embed="rId3">
            <a:alphaModFix/>
          </a:blip>
          <a:stretch>
            <a:fillRect/>
          </a:stretch>
        </p:blipFill>
        <p:spPr>
          <a:xfrm>
            <a:off x="4242975" y="757588"/>
            <a:ext cx="4837750" cy="36283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Plan </a:t>
            </a:r>
            <a:endParaRPr/>
          </a:p>
        </p:txBody>
      </p:sp>
      <p:sp>
        <p:nvSpPr>
          <p:cNvPr id="469" name="Google Shape;469;p65"/>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b="1" lang="en"/>
              <a:t>Risks</a:t>
            </a:r>
            <a:endParaRPr b="1"/>
          </a:p>
          <a:p>
            <a:pPr indent="-317500" lvl="1" marL="914400" rtl="0" algn="l">
              <a:spcBef>
                <a:spcPts val="0"/>
              </a:spcBef>
              <a:spcAft>
                <a:spcPts val="0"/>
              </a:spcAft>
              <a:buSzPts val="1400"/>
              <a:buChar char="○"/>
            </a:pPr>
            <a:r>
              <a:rPr lang="en"/>
              <a:t>Receiving damaged components/breaking components</a:t>
            </a:r>
            <a:endParaRPr/>
          </a:p>
          <a:p>
            <a:pPr indent="-317500" lvl="1" marL="914400" rtl="0" algn="l">
              <a:spcBef>
                <a:spcPts val="0"/>
              </a:spcBef>
              <a:spcAft>
                <a:spcPts val="0"/>
              </a:spcAft>
              <a:buSzPts val="1400"/>
              <a:buChar char="○"/>
            </a:pPr>
            <a:r>
              <a:rPr lang="en"/>
              <a:t>Shipping Times and Availability</a:t>
            </a:r>
            <a:endParaRPr/>
          </a:p>
          <a:p>
            <a:pPr indent="-317500" lvl="1" marL="914400" rtl="0" algn="l">
              <a:spcBef>
                <a:spcPts val="0"/>
              </a:spcBef>
              <a:spcAft>
                <a:spcPts val="0"/>
              </a:spcAft>
              <a:buSzPts val="1400"/>
              <a:buChar char="○"/>
            </a:pPr>
            <a:r>
              <a:rPr lang="en"/>
              <a:t>Physical Labor of Implementation</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b="1" lang="en"/>
              <a:t>Risk Mitigation</a:t>
            </a:r>
            <a:endParaRPr b="1"/>
          </a:p>
          <a:p>
            <a:pPr indent="-317500" lvl="1" marL="914400" rtl="0" algn="l">
              <a:spcBef>
                <a:spcPts val="0"/>
              </a:spcBef>
              <a:spcAft>
                <a:spcPts val="0"/>
              </a:spcAft>
              <a:buSzPts val="1400"/>
              <a:buChar char="○"/>
            </a:pPr>
            <a:r>
              <a:rPr lang="en"/>
              <a:t>Ordering more chips than are needed</a:t>
            </a:r>
            <a:endParaRPr/>
          </a:p>
          <a:p>
            <a:pPr indent="-317500" lvl="1" marL="914400" rtl="0" algn="l">
              <a:spcBef>
                <a:spcPts val="0"/>
              </a:spcBef>
              <a:spcAft>
                <a:spcPts val="0"/>
              </a:spcAft>
              <a:buSzPts val="1400"/>
              <a:buChar char="○"/>
            </a:pPr>
            <a:r>
              <a:rPr lang="en"/>
              <a:t>Ordering early and often</a:t>
            </a:r>
            <a:endParaRPr/>
          </a:p>
          <a:p>
            <a:pPr indent="-317500" lvl="1" marL="914400" rtl="0" algn="l">
              <a:spcBef>
                <a:spcPts val="0"/>
              </a:spcBef>
              <a:spcAft>
                <a:spcPts val="0"/>
              </a:spcAft>
              <a:buSzPts val="1400"/>
              <a:buChar char="○"/>
            </a:pPr>
            <a:r>
              <a:rPr lang="en"/>
              <a:t>Creating schematics and other documentation to assist work</a:t>
            </a:r>
            <a:endParaRPr/>
          </a:p>
        </p:txBody>
      </p:sp>
      <p:sp>
        <p:nvSpPr>
          <p:cNvPr id="470" name="Google Shape;470;p6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6" name="Google Shape;476;p66"/>
          <p:cNvPicPr preferRelativeResize="0"/>
          <p:nvPr/>
        </p:nvPicPr>
        <p:blipFill>
          <a:blip r:embed="rId3">
            <a:alphaModFix/>
          </a:blip>
          <a:stretch>
            <a:fillRect/>
          </a:stretch>
        </p:blipFill>
        <p:spPr>
          <a:xfrm>
            <a:off x="4254616" y="298525"/>
            <a:ext cx="4765710" cy="4546450"/>
          </a:xfrm>
          <a:prstGeom prst="rect">
            <a:avLst/>
          </a:prstGeom>
          <a:noFill/>
          <a:ln>
            <a:noFill/>
          </a:ln>
        </p:spPr>
      </p:pic>
      <p:sp>
        <p:nvSpPr>
          <p:cNvPr id="477" name="Google Shape;477;p66"/>
          <p:cNvSpPr txBox="1"/>
          <p:nvPr/>
        </p:nvSpPr>
        <p:spPr>
          <a:xfrm>
            <a:off x="270775" y="1482000"/>
            <a:ext cx="3882900" cy="1977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b="1" lang="en" sz="1800">
                <a:solidFill>
                  <a:schemeClr val="dk2"/>
                </a:solidFill>
              </a:rPr>
              <a:t>First </a:t>
            </a:r>
            <a:r>
              <a:rPr b="1" lang="en" sz="1800">
                <a:solidFill>
                  <a:schemeClr val="dk2"/>
                </a:solidFill>
              </a:rPr>
              <a:t>Metric</a:t>
            </a:r>
            <a:endParaRPr b="1" sz="1800">
              <a:solidFill>
                <a:schemeClr val="dk2"/>
              </a:solidFill>
            </a:endParaRPr>
          </a:p>
          <a:p>
            <a:pPr indent="-330200" lvl="1" marL="914400" rtl="0" algn="l">
              <a:lnSpc>
                <a:spcPct val="115000"/>
              </a:lnSpc>
              <a:spcBef>
                <a:spcPts val="0"/>
              </a:spcBef>
              <a:spcAft>
                <a:spcPts val="0"/>
              </a:spcAft>
              <a:buClr>
                <a:schemeClr val="dk2"/>
              </a:buClr>
              <a:buSzPts val="1600"/>
              <a:buChar char="○"/>
            </a:pPr>
            <a:r>
              <a:rPr lang="en" sz="1600">
                <a:solidFill>
                  <a:schemeClr val="dk2"/>
                </a:solidFill>
              </a:rPr>
              <a:t>Initial </a:t>
            </a:r>
            <a:r>
              <a:rPr lang="en" sz="1600">
                <a:solidFill>
                  <a:schemeClr val="dk2"/>
                </a:solidFill>
              </a:rPr>
              <a:t>Designs</a:t>
            </a:r>
            <a:endParaRPr sz="2100">
              <a:solidFill>
                <a:schemeClr val="dk2"/>
              </a:solidFill>
            </a:endParaRPr>
          </a:p>
          <a:p>
            <a:pPr indent="0" lvl="0" marL="0" rtl="0" algn="l">
              <a:lnSpc>
                <a:spcPct val="115000"/>
              </a:lnSpc>
              <a:spcBef>
                <a:spcPts val="1200"/>
              </a:spcBef>
              <a:spcAft>
                <a:spcPts val="0"/>
              </a:spcAft>
              <a:buNone/>
            </a:pPr>
            <a:r>
              <a:t/>
            </a:r>
            <a:endParaRPr sz="1800">
              <a:solidFill>
                <a:schemeClr val="dk2"/>
              </a:solidFill>
            </a:endParaRPr>
          </a:p>
          <a:p>
            <a:pPr indent="-342900" lvl="0" marL="457200" rtl="0" algn="l">
              <a:lnSpc>
                <a:spcPct val="115000"/>
              </a:lnSpc>
              <a:spcBef>
                <a:spcPts val="1200"/>
              </a:spcBef>
              <a:spcAft>
                <a:spcPts val="0"/>
              </a:spcAft>
              <a:buClr>
                <a:schemeClr val="dk2"/>
              </a:buClr>
              <a:buSzPts val="1800"/>
              <a:buChar char="●"/>
            </a:pPr>
            <a:r>
              <a:rPr b="1" lang="en" sz="1800">
                <a:solidFill>
                  <a:schemeClr val="dk2"/>
                </a:solidFill>
              </a:rPr>
              <a:t>First </a:t>
            </a:r>
            <a:r>
              <a:rPr b="1" lang="en" sz="1800">
                <a:solidFill>
                  <a:schemeClr val="dk2"/>
                </a:solidFill>
              </a:rPr>
              <a:t>Milestone</a:t>
            </a:r>
            <a:endParaRPr b="1" sz="1800">
              <a:solidFill>
                <a:schemeClr val="dk2"/>
              </a:solidFill>
            </a:endParaRPr>
          </a:p>
          <a:p>
            <a:pPr indent="-330200" lvl="1" marL="914400" rtl="0" algn="l">
              <a:lnSpc>
                <a:spcPct val="115000"/>
              </a:lnSpc>
              <a:spcBef>
                <a:spcPts val="0"/>
              </a:spcBef>
              <a:spcAft>
                <a:spcPts val="0"/>
              </a:spcAft>
              <a:buClr>
                <a:schemeClr val="dk2"/>
              </a:buClr>
              <a:buSzPts val="1600"/>
              <a:buChar char="○"/>
            </a:pPr>
            <a:r>
              <a:rPr lang="en" sz="1600">
                <a:solidFill>
                  <a:schemeClr val="dk2"/>
                </a:solidFill>
              </a:rPr>
              <a:t>Hardware Level Design</a:t>
            </a:r>
            <a:endParaRPr sz="1600">
              <a:solidFill>
                <a:schemeClr val="dk2"/>
              </a:solidFill>
            </a:endParaRPr>
          </a:p>
        </p:txBody>
      </p:sp>
      <p:sp>
        <p:nvSpPr>
          <p:cNvPr id="478" name="Google Shape;478;p66"/>
          <p:cNvSpPr txBox="1"/>
          <p:nvPr>
            <p:ph type="title"/>
          </p:nvPr>
        </p:nvSpPr>
        <p:spPr>
          <a:xfrm>
            <a:off x="320040" y="457200"/>
            <a:ext cx="3951300" cy="991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Schedule </a:t>
            </a:r>
            <a:endParaRPr/>
          </a:p>
          <a:p>
            <a:pPr indent="0" lvl="0" marL="0" rtl="0" algn="l">
              <a:spcBef>
                <a:spcPts val="0"/>
              </a:spcBef>
              <a:spcAft>
                <a:spcPts val="0"/>
              </a:spcAft>
              <a:buNone/>
            </a:pPr>
            <a:r>
              <a:rPr lang="en"/>
              <a:t>First</a:t>
            </a:r>
            <a:r>
              <a:rPr lang="en"/>
              <a:t> Semester</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7"/>
          <p:cNvSpPr txBox="1"/>
          <p:nvPr>
            <p:ph type="title"/>
          </p:nvPr>
        </p:nvSpPr>
        <p:spPr>
          <a:xfrm>
            <a:off x="320040" y="457200"/>
            <a:ext cx="4005300" cy="102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Schedule </a:t>
            </a:r>
            <a:endParaRPr/>
          </a:p>
          <a:p>
            <a:pPr indent="0" lvl="0" marL="0" rtl="0" algn="l">
              <a:spcBef>
                <a:spcPts val="0"/>
              </a:spcBef>
              <a:spcAft>
                <a:spcPts val="0"/>
              </a:spcAft>
              <a:buNone/>
            </a:pPr>
            <a:r>
              <a:rPr lang="en"/>
              <a:t>First Semester</a:t>
            </a:r>
            <a:endParaRPr/>
          </a:p>
        </p:txBody>
      </p:sp>
      <p:sp>
        <p:nvSpPr>
          <p:cNvPr id="484" name="Google Shape;484;p6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5" name="Google Shape;485;p67"/>
          <p:cNvSpPr txBox="1"/>
          <p:nvPr/>
        </p:nvSpPr>
        <p:spPr>
          <a:xfrm>
            <a:off x="270775" y="1482000"/>
            <a:ext cx="3781200" cy="1977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b="1" lang="en" sz="1800">
                <a:solidFill>
                  <a:schemeClr val="dk2"/>
                </a:solidFill>
              </a:rPr>
              <a:t>Second </a:t>
            </a:r>
            <a:r>
              <a:rPr b="1" lang="en" sz="1800">
                <a:solidFill>
                  <a:schemeClr val="dk2"/>
                </a:solidFill>
              </a:rPr>
              <a:t>Metric</a:t>
            </a:r>
            <a:endParaRPr sz="1600">
              <a:solidFill>
                <a:schemeClr val="dk2"/>
              </a:solidFill>
            </a:endParaRPr>
          </a:p>
          <a:p>
            <a:pPr indent="-330200" lvl="1" marL="914400" rtl="0" algn="l">
              <a:lnSpc>
                <a:spcPct val="115000"/>
              </a:lnSpc>
              <a:spcBef>
                <a:spcPts val="0"/>
              </a:spcBef>
              <a:spcAft>
                <a:spcPts val="0"/>
              </a:spcAft>
              <a:buClr>
                <a:schemeClr val="dk2"/>
              </a:buClr>
              <a:buSzPts val="1600"/>
              <a:buChar char="○"/>
            </a:pPr>
            <a:r>
              <a:rPr lang="en" sz="1600">
                <a:solidFill>
                  <a:schemeClr val="dk2"/>
                </a:solidFill>
              </a:rPr>
              <a:t>Breadboards (BB)</a:t>
            </a:r>
            <a:endParaRPr sz="1600">
              <a:solidFill>
                <a:schemeClr val="dk2"/>
              </a:solidFill>
            </a:endParaRPr>
          </a:p>
          <a:p>
            <a:pPr indent="0" lvl="0" marL="0" rtl="0" algn="l">
              <a:lnSpc>
                <a:spcPct val="115000"/>
              </a:lnSpc>
              <a:spcBef>
                <a:spcPts val="1200"/>
              </a:spcBef>
              <a:spcAft>
                <a:spcPts val="0"/>
              </a:spcAft>
              <a:buNone/>
            </a:pPr>
            <a:r>
              <a:t/>
            </a:r>
            <a:endParaRPr sz="1800">
              <a:solidFill>
                <a:schemeClr val="dk2"/>
              </a:solidFill>
            </a:endParaRPr>
          </a:p>
          <a:p>
            <a:pPr indent="-342900" lvl="0" marL="457200" rtl="0" algn="l">
              <a:lnSpc>
                <a:spcPct val="115000"/>
              </a:lnSpc>
              <a:spcBef>
                <a:spcPts val="1200"/>
              </a:spcBef>
              <a:spcAft>
                <a:spcPts val="0"/>
              </a:spcAft>
              <a:buClr>
                <a:schemeClr val="dk2"/>
              </a:buClr>
              <a:buSzPts val="1800"/>
              <a:buChar char="●"/>
            </a:pPr>
            <a:r>
              <a:rPr b="1" lang="en" sz="1800">
                <a:solidFill>
                  <a:schemeClr val="dk2"/>
                </a:solidFill>
              </a:rPr>
              <a:t>Second</a:t>
            </a:r>
            <a:r>
              <a:rPr b="1" lang="en" sz="1800">
                <a:solidFill>
                  <a:schemeClr val="dk2"/>
                </a:solidFill>
              </a:rPr>
              <a:t> Milestone</a:t>
            </a:r>
            <a:endParaRPr sz="1600">
              <a:solidFill>
                <a:schemeClr val="dk2"/>
              </a:solidFill>
            </a:endParaRPr>
          </a:p>
          <a:p>
            <a:pPr indent="-330200" lvl="1" marL="914400" rtl="0" algn="l">
              <a:lnSpc>
                <a:spcPct val="115000"/>
              </a:lnSpc>
              <a:spcBef>
                <a:spcPts val="0"/>
              </a:spcBef>
              <a:spcAft>
                <a:spcPts val="0"/>
              </a:spcAft>
              <a:buClr>
                <a:schemeClr val="dk2"/>
              </a:buClr>
              <a:buSzPts val="1600"/>
              <a:buChar char="○"/>
            </a:pPr>
            <a:r>
              <a:rPr lang="en" sz="1600">
                <a:solidFill>
                  <a:schemeClr val="dk2"/>
                </a:solidFill>
              </a:rPr>
              <a:t>Breadboard Implementation</a:t>
            </a:r>
            <a:endParaRPr sz="1600">
              <a:solidFill>
                <a:schemeClr val="dk2"/>
              </a:solidFill>
            </a:endParaRPr>
          </a:p>
        </p:txBody>
      </p:sp>
      <p:pic>
        <p:nvPicPr>
          <p:cNvPr id="486" name="Google Shape;486;p67"/>
          <p:cNvPicPr preferRelativeResize="0"/>
          <p:nvPr/>
        </p:nvPicPr>
        <p:blipFill>
          <a:blip r:embed="rId3">
            <a:alphaModFix/>
          </a:blip>
          <a:stretch>
            <a:fillRect/>
          </a:stretch>
        </p:blipFill>
        <p:spPr>
          <a:xfrm>
            <a:off x="4355899" y="160300"/>
            <a:ext cx="4563150" cy="48228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8"/>
          <p:cNvSpPr txBox="1"/>
          <p:nvPr>
            <p:ph type="title"/>
          </p:nvPr>
        </p:nvSpPr>
        <p:spPr>
          <a:xfrm>
            <a:off x="320040" y="457200"/>
            <a:ext cx="3951300" cy="991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Schedule </a:t>
            </a:r>
            <a:endParaRPr/>
          </a:p>
          <a:p>
            <a:pPr indent="0" lvl="0" marL="0" rtl="0" algn="l">
              <a:spcBef>
                <a:spcPts val="0"/>
              </a:spcBef>
              <a:spcAft>
                <a:spcPts val="0"/>
              </a:spcAft>
              <a:buNone/>
            </a:pPr>
            <a:r>
              <a:rPr lang="en"/>
              <a:t>Second Semester</a:t>
            </a:r>
            <a:endParaRPr/>
          </a:p>
        </p:txBody>
      </p:sp>
      <p:sp>
        <p:nvSpPr>
          <p:cNvPr id="492" name="Google Shape;492;p6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a:p>
          <a:p>
            <a:pPr indent="0" lvl="0" marL="0" rtl="0" algn="l">
              <a:spcBef>
                <a:spcPts val="1200"/>
              </a:spcBef>
              <a:spcAft>
                <a:spcPts val="1200"/>
              </a:spcAft>
              <a:buNone/>
            </a:pPr>
            <a:r>
              <a:t/>
            </a:r>
            <a:endParaRPr/>
          </a:p>
        </p:txBody>
      </p:sp>
      <p:sp>
        <p:nvSpPr>
          <p:cNvPr id="493" name="Google Shape;493;p68"/>
          <p:cNvSpPr txBox="1"/>
          <p:nvPr>
            <p:ph idx="4294967295" type="subTitle"/>
          </p:nvPr>
        </p:nvSpPr>
        <p:spPr>
          <a:xfrm>
            <a:off x="265500" y="1448700"/>
            <a:ext cx="4045200" cy="31617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lang="en" sz="1800"/>
              <a:t>Metric</a:t>
            </a:r>
            <a:endParaRPr b="1" sz="1800"/>
          </a:p>
          <a:p>
            <a:pPr indent="-342900" lvl="1" marL="914400" rtl="0" algn="l">
              <a:lnSpc>
                <a:spcPct val="115000"/>
              </a:lnSpc>
              <a:spcBef>
                <a:spcPts val="0"/>
              </a:spcBef>
              <a:spcAft>
                <a:spcPts val="0"/>
              </a:spcAft>
              <a:buSzPts val="1800"/>
              <a:buChar char="○"/>
            </a:pPr>
            <a:r>
              <a:rPr lang="en" sz="1800"/>
              <a:t>Printed Circuit Board (PCB)</a:t>
            </a:r>
            <a:endParaRPr sz="1800"/>
          </a:p>
          <a:p>
            <a:pPr indent="0" lvl="0" marL="914400" rtl="0" algn="l">
              <a:lnSpc>
                <a:spcPct val="115000"/>
              </a:lnSpc>
              <a:spcBef>
                <a:spcPts val="1200"/>
              </a:spcBef>
              <a:spcAft>
                <a:spcPts val="0"/>
              </a:spcAft>
              <a:buNone/>
            </a:pPr>
            <a:r>
              <a:t/>
            </a:r>
            <a:endParaRPr sz="1800"/>
          </a:p>
          <a:p>
            <a:pPr indent="-342900" lvl="0" marL="457200" rtl="0" algn="l">
              <a:lnSpc>
                <a:spcPct val="115000"/>
              </a:lnSpc>
              <a:spcBef>
                <a:spcPts val="1200"/>
              </a:spcBef>
              <a:spcAft>
                <a:spcPts val="0"/>
              </a:spcAft>
              <a:buSzPts val="1800"/>
              <a:buChar char="●"/>
            </a:pPr>
            <a:r>
              <a:rPr b="1" lang="en" sz="1800"/>
              <a:t>Milestones</a:t>
            </a:r>
            <a:endParaRPr b="1" sz="1800"/>
          </a:p>
          <a:p>
            <a:pPr indent="-342900" lvl="1" marL="914400" rtl="0" algn="l">
              <a:lnSpc>
                <a:spcPct val="115000"/>
              </a:lnSpc>
              <a:spcBef>
                <a:spcPts val="0"/>
              </a:spcBef>
              <a:spcAft>
                <a:spcPts val="0"/>
              </a:spcAft>
              <a:buSzPts val="1800"/>
              <a:buChar char="○"/>
            </a:pPr>
            <a:r>
              <a:rPr lang="en" sz="1800"/>
              <a:t>PCB Implementation</a:t>
            </a:r>
            <a:endParaRPr sz="1800"/>
          </a:p>
          <a:p>
            <a:pPr indent="-342900" lvl="1" marL="914400" rtl="0" algn="l">
              <a:lnSpc>
                <a:spcPct val="115000"/>
              </a:lnSpc>
              <a:spcBef>
                <a:spcPts val="0"/>
              </a:spcBef>
              <a:spcAft>
                <a:spcPts val="0"/>
              </a:spcAft>
              <a:buSzPts val="1800"/>
              <a:buChar char="○"/>
            </a:pPr>
            <a:r>
              <a:rPr lang="en" sz="1800"/>
              <a:t>Final PCB Testing</a:t>
            </a:r>
            <a:endParaRPr sz="1800"/>
          </a:p>
          <a:p>
            <a:pPr indent="0" lvl="0" marL="0" rtl="0" algn="l">
              <a:lnSpc>
                <a:spcPct val="115000"/>
              </a:lnSpc>
              <a:spcBef>
                <a:spcPts val="1200"/>
              </a:spcBef>
              <a:spcAft>
                <a:spcPts val="1200"/>
              </a:spcAft>
              <a:buNone/>
            </a:pPr>
            <a:r>
              <a:t/>
            </a:r>
            <a:endParaRPr sz="1800"/>
          </a:p>
        </p:txBody>
      </p:sp>
      <p:sp>
        <p:nvSpPr>
          <p:cNvPr id="494" name="Google Shape;494;p6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95" name="Google Shape;495;p68"/>
          <p:cNvPicPr preferRelativeResize="0"/>
          <p:nvPr/>
        </p:nvPicPr>
        <p:blipFill>
          <a:blip r:embed="rId3">
            <a:alphaModFix/>
          </a:blip>
          <a:stretch>
            <a:fillRect/>
          </a:stretch>
        </p:blipFill>
        <p:spPr>
          <a:xfrm>
            <a:off x="4773150" y="66325"/>
            <a:ext cx="4144499" cy="50308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 Plan </a:t>
            </a:r>
            <a:endParaRPr/>
          </a:p>
        </p:txBody>
      </p:sp>
      <p:sp>
        <p:nvSpPr>
          <p:cNvPr id="501" name="Google Shape;501;p69"/>
          <p:cNvSpPr txBox="1"/>
          <p:nvPr>
            <p:ph idx="1" type="body"/>
          </p:nvPr>
        </p:nvSpPr>
        <p:spPr>
          <a:xfrm>
            <a:off x="311700" y="1152475"/>
            <a:ext cx="4913400" cy="3416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b="1" lang="en"/>
              <a:t>Physical Testing</a:t>
            </a:r>
            <a:endParaRPr b="1"/>
          </a:p>
          <a:p>
            <a:pPr indent="-317500" lvl="1" marL="914400" rtl="0" algn="l">
              <a:spcBef>
                <a:spcPts val="0"/>
              </a:spcBef>
              <a:spcAft>
                <a:spcPts val="0"/>
              </a:spcAft>
              <a:buSzPts val="1400"/>
              <a:buChar char="○"/>
            </a:pPr>
            <a:r>
              <a:rPr lang="en"/>
              <a:t>Testing Rigs</a:t>
            </a:r>
            <a:endParaRPr/>
          </a:p>
          <a:p>
            <a:pPr indent="-317500" lvl="1" marL="914400" rtl="0" algn="l">
              <a:spcBef>
                <a:spcPts val="0"/>
              </a:spcBef>
              <a:spcAft>
                <a:spcPts val="0"/>
              </a:spcAft>
              <a:buSzPts val="1400"/>
              <a:buChar char="○"/>
            </a:pPr>
            <a:r>
              <a:rPr lang="en"/>
              <a:t>Clock using Arduino Nano Every</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b="1" lang="en"/>
              <a:t>Unit Testing</a:t>
            </a:r>
            <a:endParaRPr b="1"/>
          </a:p>
          <a:p>
            <a:pPr indent="-317500" lvl="1" marL="914400" rtl="0" algn="l">
              <a:spcBef>
                <a:spcPts val="0"/>
              </a:spcBef>
              <a:spcAft>
                <a:spcPts val="0"/>
              </a:spcAft>
              <a:buSzPts val="1400"/>
              <a:buChar char="○"/>
            </a:pPr>
            <a:r>
              <a:rPr lang="en"/>
              <a:t>Each island must work by itself before testing the whole system</a:t>
            </a:r>
            <a:endParaRPr/>
          </a:p>
        </p:txBody>
      </p:sp>
      <p:sp>
        <p:nvSpPr>
          <p:cNvPr id="502" name="Google Shape;502;p6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03" name="Google Shape;503;p69"/>
          <p:cNvPicPr preferRelativeResize="0"/>
          <p:nvPr/>
        </p:nvPicPr>
        <p:blipFill rotWithShape="1">
          <a:blip r:embed="rId3">
            <a:alphaModFix/>
          </a:blip>
          <a:srcRect b="0" l="6329" r="6729" t="39853"/>
          <a:stretch/>
        </p:blipFill>
        <p:spPr>
          <a:xfrm flipH="1">
            <a:off x="5514874" y="2493825"/>
            <a:ext cx="3017151" cy="2174425"/>
          </a:xfrm>
          <a:prstGeom prst="rect">
            <a:avLst/>
          </a:prstGeom>
          <a:noFill/>
          <a:ln>
            <a:noFill/>
          </a:ln>
        </p:spPr>
      </p:pic>
      <p:pic>
        <p:nvPicPr>
          <p:cNvPr id="504" name="Google Shape;504;p69"/>
          <p:cNvPicPr preferRelativeResize="0"/>
          <p:nvPr/>
        </p:nvPicPr>
        <p:blipFill>
          <a:blip r:embed="rId4">
            <a:alphaModFix/>
          </a:blip>
          <a:stretch>
            <a:fillRect/>
          </a:stretch>
        </p:blipFill>
        <p:spPr>
          <a:xfrm>
            <a:off x="3805844" y="445025"/>
            <a:ext cx="4726181" cy="1640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 Plan </a:t>
            </a:r>
            <a:endParaRPr/>
          </a:p>
        </p:txBody>
      </p:sp>
      <p:sp>
        <p:nvSpPr>
          <p:cNvPr id="510" name="Google Shape;510;p70"/>
          <p:cNvSpPr txBox="1"/>
          <p:nvPr>
            <p:ph idx="1" type="body"/>
          </p:nvPr>
        </p:nvSpPr>
        <p:spPr>
          <a:xfrm>
            <a:off x="311700" y="1152475"/>
            <a:ext cx="4037100" cy="3416400"/>
          </a:xfrm>
          <a:prstGeom prst="rect">
            <a:avLst/>
          </a:prstGeom>
        </p:spPr>
        <p:txBody>
          <a:bodyPr anchorCtr="0" anchor="ctr" bIns="91425" lIns="91425" spcFirstLastPara="1" rIns="91425" wrap="square" tIns="91425">
            <a:normAutofit lnSpcReduction="20000"/>
          </a:bodyPr>
          <a:lstStyle/>
          <a:p>
            <a:pPr indent="-342900" lvl="0" marL="457200" rtl="0" algn="l">
              <a:spcBef>
                <a:spcPts val="0"/>
              </a:spcBef>
              <a:spcAft>
                <a:spcPts val="0"/>
              </a:spcAft>
              <a:buSzPts val="1800"/>
              <a:buChar char="●"/>
            </a:pPr>
            <a:r>
              <a:rPr b="1" lang="en"/>
              <a:t>Acceptance </a:t>
            </a:r>
            <a:r>
              <a:rPr b="1" lang="en"/>
              <a:t>Testing</a:t>
            </a:r>
            <a:endParaRPr b="1"/>
          </a:p>
          <a:p>
            <a:pPr indent="-317500" lvl="1" marL="914400" rtl="0" algn="l">
              <a:spcBef>
                <a:spcPts val="0"/>
              </a:spcBef>
              <a:spcAft>
                <a:spcPts val="0"/>
              </a:spcAft>
              <a:buSzPts val="1400"/>
              <a:buChar char="○"/>
            </a:pPr>
            <a:r>
              <a:rPr lang="en"/>
              <a:t>Testing electrical properties </a:t>
            </a:r>
            <a:endParaRPr/>
          </a:p>
          <a:p>
            <a:pPr indent="-317500" lvl="2" marL="1371600" rtl="0" algn="l">
              <a:spcBef>
                <a:spcPts val="0"/>
              </a:spcBef>
              <a:spcAft>
                <a:spcPts val="0"/>
              </a:spcAft>
              <a:buSzPts val="1400"/>
              <a:buChar char="■"/>
            </a:pPr>
            <a:r>
              <a:rPr lang="en"/>
              <a:t>Ex. short circuits</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b="1" lang="en"/>
              <a:t>Integration Testing</a:t>
            </a:r>
            <a:endParaRPr b="1"/>
          </a:p>
          <a:p>
            <a:pPr indent="-317500" lvl="1" marL="914400" rtl="0" algn="l">
              <a:spcBef>
                <a:spcPts val="0"/>
              </a:spcBef>
              <a:spcAft>
                <a:spcPts val="0"/>
              </a:spcAft>
              <a:buSzPts val="1400"/>
              <a:buChar char="○"/>
            </a:pPr>
            <a:r>
              <a:rPr lang="en"/>
              <a:t>Entire system testing &amp; running program</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b="1" lang="en"/>
              <a:t>Interface Testing</a:t>
            </a:r>
            <a:endParaRPr b="1"/>
          </a:p>
          <a:p>
            <a:pPr indent="-317500" lvl="1" marL="914400" rtl="0" algn="l">
              <a:spcBef>
                <a:spcPts val="0"/>
              </a:spcBef>
              <a:spcAft>
                <a:spcPts val="0"/>
              </a:spcAft>
              <a:buSzPts val="1400"/>
              <a:buChar char="○"/>
            </a:pPr>
            <a:r>
              <a:rPr lang="en"/>
              <a:t>Interface panel designed with basic input and control switches</a:t>
            </a:r>
            <a:endParaRPr/>
          </a:p>
        </p:txBody>
      </p:sp>
      <p:sp>
        <p:nvSpPr>
          <p:cNvPr id="511" name="Google Shape;511;p70"/>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2" name="Google Shape;512;p70"/>
          <p:cNvPicPr preferRelativeResize="0"/>
          <p:nvPr/>
        </p:nvPicPr>
        <p:blipFill rotWithShape="1">
          <a:blip r:embed="rId3">
            <a:alphaModFix/>
          </a:blip>
          <a:srcRect b="8131" l="13824" r="17771" t="10475"/>
          <a:stretch/>
        </p:blipFill>
        <p:spPr>
          <a:xfrm>
            <a:off x="4738750" y="1105163"/>
            <a:ext cx="3934049" cy="351102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a:t>
            </a:r>
            <a:endParaRPr/>
          </a:p>
        </p:txBody>
      </p:sp>
      <p:sp>
        <p:nvSpPr>
          <p:cNvPr id="518" name="Google Shape;518;p71"/>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b="1" lang="en"/>
              <a:t>Current S</a:t>
            </a:r>
            <a:r>
              <a:rPr b="1" lang="en"/>
              <a:t>chedule</a:t>
            </a:r>
            <a:endParaRPr b="1"/>
          </a:p>
          <a:p>
            <a:pPr indent="-317500" lvl="1" marL="914400" rtl="0" algn="l">
              <a:spcBef>
                <a:spcPts val="0"/>
              </a:spcBef>
              <a:spcAft>
                <a:spcPts val="0"/>
              </a:spcAft>
              <a:buSzPts val="1400"/>
              <a:buChar char="○"/>
            </a:pPr>
            <a:r>
              <a:rPr lang="en"/>
              <a:t>Data Memory with Video Card and Boot ROM </a:t>
            </a:r>
            <a:r>
              <a:rPr lang="en"/>
              <a:t>components </a:t>
            </a:r>
            <a:r>
              <a:rPr lang="en"/>
              <a:t>unfinished</a:t>
            </a:r>
            <a:endParaRPr/>
          </a:p>
          <a:p>
            <a:pPr indent="-317500" lvl="1" marL="914400" rtl="0" algn="l">
              <a:spcBef>
                <a:spcPts val="0"/>
              </a:spcBef>
              <a:spcAft>
                <a:spcPts val="0"/>
              </a:spcAft>
              <a:buSzPts val="1400"/>
              <a:buChar char="○"/>
            </a:pPr>
            <a:r>
              <a:rPr lang="en"/>
              <a:t>Implementation completed but lacking a grounded setup</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b="1" lang="en"/>
              <a:t>Next Semester</a:t>
            </a:r>
            <a:endParaRPr b="1"/>
          </a:p>
          <a:p>
            <a:pPr indent="-317500" lvl="1" marL="914400" rtl="0" algn="l">
              <a:spcBef>
                <a:spcPts val="0"/>
              </a:spcBef>
              <a:spcAft>
                <a:spcPts val="0"/>
              </a:spcAft>
              <a:buSzPts val="1400"/>
              <a:buChar char="○"/>
            </a:pPr>
            <a:r>
              <a:rPr lang="en"/>
              <a:t>PCB Design</a:t>
            </a:r>
            <a:endParaRPr/>
          </a:p>
          <a:p>
            <a:pPr indent="-317500" lvl="1" marL="914400" rtl="0" algn="l">
              <a:spcBef>
                <a:spcPts val="0"/>
              </a:spcBef>
              <a:spcAft>
                <a:spcPts val="0"/>
              </a:spcAft>
              <a:buSzPts val="1400"/>
              <a:buChar char="○"/>
            </a:pPr>
            <a:r>
              <a:rPr lang="en"/>
              <a:t>Missing components breadboard implementations</a:t>
            </a:r>
            <a:endParaRPr/>
          </a:p>
        </p:txBody>
      </p:sp>
      <p:sp>
        <p:nvSpPr>
          <p:cNvPr id="519" name="Google Shape;519;p71"/>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Contributions</a:t>
            </a:r>
            <a:endParaRPr/>
          </a:p>
        </p:txBody>
      </p:sp>
      <p:sp>
        <p:nvSpPr>
          <p:cNvPr id="525" name="Google Shape;525;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lnSpc>
                <a:spcPct val="150000"/>
              </a:lnSpc>
              <a:spcBef>
                <a:spcPts val="0"/>
              </a:spcBef>
              <a:spcAft>
                <a:spcPts val="0"/>
              </a:spcAft>
              <a:buSzPct val="100000"/>
              <a:buChar char="●"/>
            </a:pPr>
            <a:r>
              <a:rPr b="1" lang="en"/>
              <a:t>Daryl Damman</a:t>
            </a:r>
            <a:r>
              <a:rPr lang="en"/>
              <a:t>: Team Lead, Register Files Design, Breadboard Implementation, Documentation, Testing</a:t>
            </a:r>
            <a:endParaRPr/>
          </a:p>
          <a:p>
            <a:pPr indent="-334327" lvl="0" marL="457200" rtl="0" algn="l">
              <a:lnSpc>
                <a:spcPct val="150000"/>
              </a:lnSpc>
              <a:spcBef>
                <a:spcPts val="0"/>
              </a:spcBef>
              <a:spcAft>
                <a:spcPts val="0"/>
              </a:spcAft>
              <a:buSzPct val="100000"/>
              <a:buChar char="●"/>
            </a:pPr>
            <a:r>
              <a:rPr b="1" lang="en"/>
              <a:t>Logan Lee</a:t>
            </a:r>
            <a:r>
              <a:rPr lang="en"/>
              <a:t>: Clock and Control Table Design, Breadboard Implementation, Documentation, Testing</a:t>
            </a:r>
            <a:endParaRPr/>
          </a:p>
          <a:p>
            <a:pPr indent="-334327" lvl="0" marL="457200" rtl="0" algn="l">
              <a:lnSpc>
                <a:spcPct val="150000"/>
              </a:lnSpc>
              <a:spcBef>
                <a:spcPts val="0"/>
              </a:spcBef>
              <a:spcAft>
                <a:spcPts val="0"/>
              </a:spcAft>
              <a:buSzPct val="100000"/>
              <a:buChar char="●"/>
            </a:pPr>
            <a:r>
              <a:rPr b="1" lang="en"/>
              <a:t>Grant Nordling</a:t>
            </a:r>
            <a:r>
              <a:rPr lang="en"/>
              <a:t>: Program Counter and Control Table Design, Part Ordering, Documentation</a:t>
            </a:r>
            <a:endParaRPr/>
          </a:p>
          <a:p>
            <a:pPr indent="-334327" lvl="0" marL="457200" rtl="0" algn="l">
              <a:lnSpc>
                <a:spcPct val="150000"/>
              </a:lnSpc>
              <a:spcBef>
                <a:spcPts val="0"/>
              </a:spcBef>
              <a:spcAft>
                <a:spcPts val="0"/>
              </a:spcAft>
              <a:buSzPct val="100000"/>
              <a:buChar char="●"/>
            </a:pPr>
            <a:r>
              <a:rPr b="1" lang="en"/>
              <a:t>Braxton Rokos</a:t>
            </a:r>
            <a:r>
              <a:rPr lang="en"/>
              <a:t>: ALU and Program Counter Logic Design, Documentation, Breadboard Implementation, Testing</a:t>
            </a:r>
            <a:endParaRPr/>
          </a:p>
          <a:p>
            <a:pPr indent="-334327" lvl="0" marL="457200" rtl="0" algn="l">
              <a:lnSpc>
                <a:spcPct val="150000"/>
              </a:lnSpc>
              <a:spcBef>
                <a:spcPts val="0"/>
              </a:spcBef>
              <a:spcAft>
                <a:spcPts val="0"/>
              </a:spcAft>
              <a:buSzPct val="100000"/>
              <a:buChar char="●"/>
            </a:pPr>
            <a:r>
              <a:rPr b="1" lang="en"/>
              <a:t>Gavin Tersteeg</a:t>
            </a:r>
            <a:r>
              <a:rPr lang="en"/>
              <a:t>: Code Memory, Input Switches, and Debug Logic Design, Documentation, Breadboard Implementation, Testing</a:t>
            </a:r>
            <a:endParaRPr/>
          </a:p>
        </p:txBody>
      </p:sp>
      <p:sp>
        <p:nvSpPr>
          <p:cNvPr id="526" name="Google Shape;526;p7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a:t>
            </a:r>
            <a:r>
              <a:rPr lang="en"/>
              <a:t>Project (Fall 2023 / Spring 2024)</a:t>
            </a:r>
            <a:endParaRPr/>
          </a:p>
        </p:txBody>
      </p:sp>
      <p:sp>
        <p:nvSpPr>
          <p:cNvPr id="98" name="Google Shape;98;p1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9" name="Google Shape;99;p19"/>
          <p:cNvPicPr preferRelativeResize="0"/>
          <p:nvPr/>
        </p:nvPicPr>
        <p:blipFill rotWithShape="1">
          <a:blip r:embed="rId3">
            <a:alphaModFix/>
          </a:blip>
          <a:srcRect b="14305" l="0" r="0" t="7477"/>
          <a:stretch/>
        </p:blipFill>
        <p:spPr>
          <a:xfrm>
            <a:off x="923826" y="712925"/>
            <a:ext cx="7296352" cy="428084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3"/>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4"/>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7" name="Google Shape;537;p7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t>THE END</a:t>
            </a:r>
            <a:endParaRPr b="1"/>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5"/>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3" name="Google Shape;543;p7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Backup Slides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Breadboard Implementation</a:t>
            </a:r>
            <a:endParaRPr/>
          </a:p>
        </p:txBody>
      </p:sp>
      <p:sp>
        <p:nvSpPr>
          <p:cNvPr id="549" name="Google Shape;549;p76"/>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0" name="Google Shape;550;p76" title="IMG_0676.mov">
            <a:hlinkClick r:id="rId3"/>
          </p:cNvPr>
          <p:cNvPicPr preferRelativeResize="0"/>
          <p:nvPr/>
        </p:nvPicPr>
        <p:blipFill>
          <a:blip r:embed="rId4">
            <a:alphaModFix/>
          </a:blip>
          <a:stretch>
            <a:fillRect/>
          </a:stretch>
        </p:blipFill>
        <p:spPr>
          <a:xfrm>
            <a:off x="1486025" y="1105850"/>
            <a:ext cx="617195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Engineering Standards</a:t>
            </a:r>
            <a:endParaRPr/>
          </a:p>
        </p:txBody>
      </p:sp>
      <p:sp>
        <p:nvSpPr>
          <p:cNvPr id="556" name="Google Shape;556;p77"/>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7" name="Google Shape;557;p77"/>
          <p:cNvPicPr preferRelativeResize="0"/>
          <p:nvPr/>
        </p:nvPicPr>
        <p:blipFill>
          <a:blip r:embed="rId3">
            <a:alphaModFix/>
          </a:blip>
          <a:stretch>
            <a:fillRect/>
          </a:stretch>
        </p:blipFill>
        <p:spPr>
          <a:xfrm>
            <a:off x="152400" y="1610763"/>
            <a:ext cx="8839201" cy="192196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8"/>
          <p:cNvSpPr txBox="1"/>
          <p:nvPr>
            <p:ph type="title"/>
          </p:nvPr>
        </p:nvSpPr>
        <p:spPr>
          <a:xfrm>
            <a:off x="311700" y="96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Breadboard Implementation</a:t>
            </a:r>
            <a:endParaRPr/>
          </a:p>
        </p:txBody>
      </p:sp>
      <p:sp>
        <p:nvSpPr>
          <p:cNvPr id="563" name="Google Shape;563;p78"/>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4" name="Google Shape;564;p78"/>
          <p:cNvPicPr preferRelativeResize="0"/>
          <p:nvPr/>
        </p:nvPicPr>
        <p:blipFill rotWithShape="1">
          <a:blip r:embed="rId3">
            <a:alphaModFix/>
          </a:blip>
          <a:srcRect b="14305" l="0" r="0" t="7477"/>
          <a:stretch/>
        </p:blipFill>
        <p:spPr>
          <a:xfrm>
            <a:off x="923826" y="669500"/>
            <a:ext cx="7296352" cy="4280849"/>
          </a:xfrm>
          <a:prstGeom prst="rect">
            <a:avLst/>
          </a:prstGeom>
          <a:noFill/>
          <a:ln>
            <a:noFill/>
          </a:ln>
        </p:spPr>
      </p:pic>
      <p:sp>
        <p:nvSpPr>
          <p:cNvPr id="565" name="Google Shape;565;p78"/>
          <p:cNvSpPr/>
          <p:nvPr/>
        </p:nvSpPr>
        <p:spPr>
          <a:xfrm>
            <a:off x="2358300" y="948400"/>
            <a:ext cx="1102200" cy="2631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6" name="Google Shape;566;p78"/>
          <p:cNvSpPr/>
          <p:nvPr/>
        </p:nvSpPr>
        <p:spPr>
          <a:xfrm>
            <a:off x="4854275" y="1068825"/>
            <a:ext cx="2224800" cy="770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7" name="Google Shape;567;p78"/>
          <p:cNvSpPr/>
          <p:nvPr/>
        </p:nvSpPr>
        <p:spPr>
          <a:xfrm>
            <a:off x="6215200" y="1839450"/>
            <a:ext cx="1157400" cy="323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8" name="Google Shape;568;p78"/>
          <p:cNvSpPr/>
          <p:nvPr/>
        </p:nvSpPr>
        <p:spPr>
          <a:xfrm>
            <a:off x="5153750" y="2228650"/>
            <a:ext cx="2929200" cy="135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9" name="Google Shape;569;p78"/>
          <p:cNvSpPr/>
          <p:nvPr/>
        </p:nvSpPr>
        <p:spPr>
          <a:xfrm>
            <a:off x="4912025" y="3646125"/>
            <a:ext cx="2126100" cy="1245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78"/>
          <p:cNvSpPr/>
          <p:nvPr/>
        </p:nvSpPr>
        <p:spPr>
          <a:xfrm>
            <a:off x="977900" y="1426075"/>
            <a:ext cx="1308000" cy="551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1" name="Google Shape;571;p78"/>
          <p:cNvSpPr/>
          <p:nvPr/>
        </p:nvSpPr>
        <p:spPr>
          <a:xfrm>
            <a:off x="3666200" y="2281900"/>
            <a:ext cx="1385100" cy="1245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p78"/>
          <p:cNvSpPr/>
          <p:nvPr/>
        </p:nvSpPr>
        <p:spPr>
          <a:xfrm>
            <a:off x="3600875" y="904975"/>
            <a:ext cx="1157400" cy="1135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3" name="Google Shape;573;p78"/>
          <p:cNvSpPr/>
          <p:nvPr/>
        </p:nvSpPr>
        <p:spPr>
          <a:xfrm>
            <a:off x="7079075" y="1244175"/>
            <a:ext cx="942300" cy="323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4" name="Google Shape;574;p78"/>
          <p:cNvSpPr txBox="1"/>
          <p:nvPr/>
        </p:nvSpPr>
        <p:spPr>
          <a:xfrm>
            <a:off x="1835150" y="3055600"/>
            <a:ext cx="1102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Code Memory</a:t>
            </a:r>
            <a:endParaRPr b="1" sz="1800">
              <a:solidFill>
                <a:srgbClr val="FF0000"/>
              </a:solidFill>
              <a:highlight>
                <a:schemeClr val="lt1"/>
              </a:highlight>
            </a:endParaRPr>
          </a:p>
        </p:txBody>
      </p:sp>
      <p:sp>
        <p:nvSpPr>
          <p:cNvPr id="575" name="Google Shape;575;p78"/>
          <p:cNvSpPr txBox="1"/>
          <p:nvPr/>
        </p:nvSpPr>
        <p:spPr>
          <a:xfrm>
            <a:off x="3606288" y="669500"/>
            <a:ext cx="110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Decoder</a:t>
            </a:r>
            <a:endParaRPr b="1" sz="1800">
              <a:solidFill>
                <a:srgbClr val="FF0000"/>
              </a:solidFill>
              <a:highlight>
                <a:schemeClr val="lt1"/>
              </a:highlight>
            </a:endParaRPr>
          </a:p>
        </p:txBody>
      </p:sp>
      <p:sp>
        <p:nvSpPr>
          <p:cNvPr id="576" name="Google Shape;576;p78"/>
          <p:cNvSpPr txBox="1"/>
          <p:nvPr/>
        </p:nvSpPr>
        <p:spPr>
          <a:xfrm>
            <a:off x="977900" y="1839450"/>
            <a:ext cx="94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Clock</a:t>
            </a:r>
            <a:endParaRPr b="1" sz="1800">
              <a:solidFill>
                <a:srgbClr val="FF0000"/>
              </a:solidFill>
              <a:highlight>
                <a:schemeClr val="lt1"/>
              </a:highlight>
            </a:endParaRPr>
          </a:p>
        </p:txBody>
      </p:sp>
      <p:sp>
        <p:nvSpPr>
          <p:cNvPr id="577" name="Google Shape;577;p78"/>
          <p:cNvSpPr txBox="1"/>
          <p:nvPr/>
        </p:nvSpPr>
        <p:spPr>
          <a:xfrm>
            <a:off x="3666200" y="3332800"/>
            <a:ext cx="1236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Program</a:t>
            </a:r>
            <a:br>
              <a:rPr b="1" lang="en" sz="1800">
                <a:solidFill>
                  <a:srgbClr val="FF0000"/>
                </a:solidFill>
                <a:highlight>
                  <a:schemeClr val="lt1"/>
                </a:highlight>
              </a:rPr>
            </a:br>
            <a:r>
              <a:rPr b="1" lang="en" sz="1800">
                <a:solidFill>
                  <a:srgbClr val="FF0000"/>
                </a:solidFill>
                <a:highlight>
                  <a:schemeClr val="lt1"/>
                </a:highlight>
              </a:rPr>
              <a:t>Counter</a:t>
            </a:r>
            <a:endParaRPr b="1" sz="1800">
              <a:solidFill>
                <a:srgbClr val="FF0000"/>
              </a:solidFill>
              <a:highlight>
                <a:schemeClr val="lt1"/>
              </a:highlight>
            </a:endParaRPr>
          </a:p>
        </p:txBody>
      </p:sp>
      <p:sp>
        <p:nvSpPr>
          <p:cNvPr id="578" name="Google Shape;578;p78"/>
          <p:cNvSpPr txBox="1"/>
          <p:nvPr/>
        </p:nvSpPr>
        <p:spPr>
          <a:xfrm>
            <a:off x="3918000" y="4488650"/>
            <a:ext cx="130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Switches</a:t>
            </a:r>
            <a:endParaRPr b="1" sz="1800">
              <a:solidFill>
                <a:srgbClr val="FF0000"/>
              </a:solidFill>
              <a:highlight>
                <a:schemeClr val="lt1"/>
              </a:highlight>
            </a:endParaRPr>
          </a:p>
        </p:txBody>
      </p:sp>
      <p:sp>
        <p:nvSpPr>
          <p:cNvPr id="579" name="Google Shape;579;p78"/>
          <p:cNvSpPr txBox="1"/>
          <p:nvPr/>
        </p:nvSpPr>
        <p:spPr>
          <a:xfrm>
            <a:off x="7079075" y="1770300"/>
            <a:ext cx="94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MUX</a:t>
            </a:r>
            <a:endParaRPr b="1" sz="1800">
              <a:solidFill>
                <a:srgbClr val="FF0000"/>
              </a:solidFill>
              <a:highlight>
                <a:schemeClr val="lt1"/>
              </a:highlight>
            </a:endParaRPr>
          </a:p>
        </p:txBody>
      </p:sp>
      <p:sp>
        <p:nvSpPr>
          <p:cNvPr id="580" name="Google Shape;580;p78"/>
          <p:cNvSpPr txBox="1"/>
          <p:nvPr/>
        </p:nvSpPr>
        <p:spPr>
          <a:xfrm>
            <a:off x="7501975" y="989050"/>
            <a:ext cx="94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MUX</a:t>
            </a:r>
            <a:endParaRPr b="1" sz="1800">
              <a:solidFill>
                <a:srgbClr val="FF0000"/>
              </a:solidFill>
              <a:highlight>
                <a:schemeClr val="lt1"/>
              </a:highlight>
            </a:endParaRPr>
          </a:p>
        </p:txBody>
      </p:sp>
      <p:sp>
        <p:nvSpPr>
          <p:cNvPr id="581" name="Google Shape;581;p78"/>
          <p:cNvSpPr txBox="1"/>
          <p:nvPr/>
        </p:nvSpPr>
        <p:spPr>
          <a:xfrm>
            <a:off x="5579025" y="782475"/>
            <a:ext cx="110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ALU</a:t>
            </a:r>
            <a:endParaRPr b="1" sz="1800">
              <a:solidFill>
                <a:srgbClr val="FF0000"/>
              </a:solidFill>
              <a:highlight>
                <a:schemeClr val="lt1"/>
              </a:highlight>
            </a:endParaRPr>
          </a:p>
        </p:txBody>
      </p:sp>
      <p:sp>
        <p:nvSpPr>
          <p:cNvPr id="582" name="Google Shape;582;p78"/>
          <p:cNvSpPr txBox="1"/>
          <p:nvPr/>
        </p:nvSpPr>
        <p:spPr>
          <a:xfrm>
            <a:off x="7180300" y="3332800"/>
            <a:ext cx="130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highlight>
                  <a:schemeClr val="lt1"/>
                </a:highlight>
              </a:rPr>
              <a:t>Registers</a:t>
            </a:r>
            <a:endParaRPr b="1" sz="1800">
              <a:solidFill>
                <a:srgbClr val="FF0000"/>
              </a:solidFill>
              <a:highlight>
                <a:schemeClr val="lt1"/>
              </a:high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9"/>
          <p:cNvSpPr txBox="1"/>
          <p:nvPr>
            <p:ph type="title"/>
          </p:nvPr>
        </p:nvSpPr>
        <p:spPr>
          <a:xfrm>
            <a:off x="311700" y="18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Bus Multiplexers</a:t>
            </a:r>
            <a:endParaRPr/>
          </a:p>
        </p:txBody>
      </p:sp>
      <p:sp>
        <p:nvSpPr>
          <p:cNvPr id="588" name="Google Shape;588;p79"/>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9" name="Google Shape;589;p79"/>
          <p:cNvPicPr preferRelativeResize="0"/>
          <p:nvPr/>
        </p:nvPicPr>
        <p:blipFill>
          <a:blip r:embed="rId3">
            <a:alphaModFix/>
          </a:blip>
          <a:stretch>
            <a:fillRect/>
          </a:stretch>
        </p:blipFill>
        <p:spPr>
          <a:xfrm>
            <a:off x="152400" y="1365038"/>
            <a:ext cx="8839198" cy="24134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5" name="Google Shape;105;p20"/>
          <p:cNvPicPr preferRelativeResize="0"/>
          <p:nvPr/>
        </p:nvPicPr>
        <p:blipFill>
          <a:blip r:embed="rId3">
            <a:alphaModFix/>
          </a:blip>
          <a:stretch>
            <a:fillRect/>
          </a:stretch>
        </p:blipFill>
        <p:spPr>
          <a:xfrm>
            <a:off x="1250088" y="69750"/>
            <a:ext cx="6643815" cy="5003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FPGA Design</a:t>
            </a:r>
            <a:endParaRPr/>
          </a:p>
        </p:txBody>
      </p:sp>
      <p:sp>
        <p:nvSpPr>
          <p:cNvPr id="111" name="Google Shape;111;p21"/>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2" name="Google Shape;112;p21"/>
          <p:cNvPicPr preferRelativeResize="0"/>
          <p:nvPr/>
        </p:nvPicPr>
        <p:blipFill>
          <a:blip r:embed="rId3">
            <a:alphaModFix/>
          </a:blip>
          <a:stretch>
            <a:fillRect/>
          </a:stretch>
        </p:blipFill>
        <p:spPr>
          <a:xfrm>
            <a:off x="387200" y="969950"/>
            <a:ext cx="8369601" cy="320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 Verilog</a:t>
            </a:r>
            <a:endParaRPr/>
          </a:p>
        </p:txBody>
      </p:sp>
      <p:sp>
        <p:nvSpPr>
          <p:cNvPr id="118" name="Google Shape;118;p22"/>
          <p:cNvSpPr txBox="1"/>
          <p:nvPr>
            <p:ph idx="12" type="sldNum"/>
          </p:nvPr>
        </p:nvSpPr>
        <p:spPr>
          <a:xfrm>
            <a:off x="8532033" y="4703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9" name="Google Shape;119;p22"/>
          <p:cNvPicPr preferRelativeResize="0"/>
          <p:nvPr/>
        </p:nvPicPr>
        <p:blipFill>
          <a:blip r:embed="rId3">
            <a:alphaModFix/>
          </a:blip>
          <a:stretch>
            <a:fillRect/>
          </a:stretch>
        </p:blipFill>
        <p:spPr>
          <a:xfrm>
            <a:off x="1164141" y="789125"/>
            <a:ext cx="6815719" cy="3990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